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5.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2.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9.xml" ContentType="application/vnd.openxmlformats-officedocument.presentationml.notesSl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0.xml" ContentType="application/vnd.openxmlformats-officedocument.presentationml.notesSlid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1.xml" ContentType="application/vnd.openxmlformats-officedocument.presentationml.notesSlid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2.xml" ContentType="application/vnd.openxmlformats-officedocument.presentationml.notesSlide+xml"/>
  <Override PartName="/ppt/charts/chart19.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3.xml" ContentType="application/vnd.openxmlformats-officedocument.presentationml.notesSlide+xml"/>
  <Override PartName="/ppt/charts/chart20.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4.xml" ContentType="application/vnd.openxmlformats-officedocument.presentationml.notesSlide+xml"/>
  <Override PartName="/ppt/charts/chart21.xml" ContentType="application/vnd.openxmlformats-officedocument.drawingml.chart+xml"/>
  <Override PartName="/ppt/charts/style20.xml" ContentType="application/vnd.ms-office.chartstyle+xml"/>
  <Override PartName="/ppt/charts/colors2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312" r:id="rId3"/>
    <p:sldId id="258" r:id="rId4"/>
    <p:sldId id="259" r:id="rId5"/>
    <p:sldId id="260" r:id="rId6"/>
    <p:sldId id="298" r:id="rId7"/>
    <p:sldId id="313" r:id="rId8"/>
    <p:sldId id="314" r:id="rId9"/>
    <p:sldId id="304" r:id="rId10"/>
    <p:sldId id="308" r:id="rId11"/>
    <p:sldId id="309" r:id="rId12"/>
    <p:sldId id="331" r:id="rId13"/>
    <p:sldId id="265" r:id="rId14"/>
    <p:sldId id="286" r:id="rId15"/>
    <p:sldId id="330" r:id="rId16"/>
    <p:sldId id="315" r:id="rId17"/>
    <p:sldId id="292" r:id="rId18"/>
    <p:sldId id="324" r:id="rId19"/>
    <p:sldId id="316" r:id="rId20"/>
    <p:sldId id="317" r:id="rId21"/>
    <p:sldId id="318" r:id="rId22"/>
    <p:sldId id="319" r:id="rId23"/>
    <p:sldId id="320" r:id="rId24"/>
    <p:sldId id="321" r:id="rId25"/>
    <p:sldId id="288" r:id="rId26"/>
    <p:sldId id="322" r:id="rId27"/>
    <p:sldId id="291" r:id="rId28"/>
    <p:sldId id="323" r:id="rId29"/>
    <p:sldId id="325" r:id="rId30"/>
    <p:sldId id="326" r:id="rId31"/>
    <p:sldId id="327" r:id="rId32"/>
    <p:sldId id="328" r:id="rId33"/>
    <p:sldId id="305" r:id="rId34"/>
    <p:sldId id="310" r:id="rId35"/>
    <p:sldId id="311" r:id="rId36"/>
    <p:sldId id="332" r:id="rId37"/>
  </p:sldIdLst>
  <p:sldSz cx="9906000" cy="6858000" type="A4"/>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EF"/>
    <a:srgbClr val="FFDE00"/>
    <a:srgbClr val="0072BC"/>
    <a:srgbClr val="FDE59B"/>
    <a:srgbClr val="99EDEE"/>
    <a:srgbClr val="B5D2EC"/>
    <a:srgbClr val="F7941E"/>
    <a:srgbClr val="0082CA"/>
    <a:srgbClr val="FBF19B"/>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2" autoAdjust="0"/>
    <p:restoredTop sz="94038" autoAdjust="0"/>
  </p:normalViewPr>
  <p:slideViewPr>
    <p:cSldViewPr snapToGrid="0">
      <p:cViewPr varScale="1">
        <p:scale>
          <a:sx n="109" d="100"/>
          <a:sy n="109" d="100"/>
        </p:scale>
        <p:origin x="1422" y="11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1056;&#1086;&#1073;&#1086;&#1090;&#1072;\&#1055;&#1089;&#1080;&#1093;&#1086;&#1083;&#1086;&#1075;&#1110;&#1095;&#1085;&#1072;%20&#1089;&#1090;&#1110;&#1081;&#1082;&#1110;&#1089;&#1090;&#1100;\&#1057;&#1090;&#1086;&#1087;_&#1089;&#1077;&#1082;&#1089;&#1090;&#1080;&#1085;&#1075;.xls"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2.xml"/></Relationships>
</file>

<file path=ppt/charts/_rels/chart12.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15.xml"/><Relationship Id="rId1" Type="http://schemas.microsoft.com/office/2011/relationships/chartStyle" Target="style15.xml"/></Relationships>
</file>

<file path=ppt/charts/_rels/chart17.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16.xml"/><Relationship Id="rId1" Type="http://schemas.microsoft.com/office/2011/relationships/chartStyle" Target="style16.xml"/></Relationships>
</file>

<file path=ppt/charts/_rels/chart18.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17.xml"/><Relationship Id="rId1" Type="http://schemas.microsoft.com/office/2011/relationships/chartStyle" Target="style17.xml"/></Relationships>
</file>

<file path=ppt/charts/_rels/chart19.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19.xml"/><Relationship Id="rId1" Type="http://schemas.microsoft.com/office/2011/relationships/chartStyle" Target="style19.xml"/></Relationships>
</file>

<file path=ppt/charts/_rels/chart21.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E:\&#1056;&#1086;&#1073;&#1086;&#1090;&#1072;\&#1055;&#1089;&#1080;&#1093;&#1086;&#1083;&#1086;&#1075;&#1110;&#1095;&#1085;&#1072;%20&#1089;&#1090;&#1110;&#1081;&#1082;&#1110;&#1089;&#1090;&#1100;\&#1057;&#1090;&#1086;&#1087;_&#1089;&#1077;&#1082;&#1089;&#1090;&#1080;&#1085;&#1075;.xls"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00AEEF"/>
              </a:solidFill>
              <a:ln w="19050">
                <a:solidFill>
                  <a:schemeClr val="lt1"/>
                </a:solidFill>
              </a:ln>
              <a:effectLst/>
            </c:spPr>
            <c:extLst xmlns:c16r2="http://schemas.microsoft.com/office/drawing/2015/06/chart">
              <c:ext xmlns:c16="http://schemas.microsoft.com/office/drawing/2014/chart" uri="{C3380CC4-5D6E-409C-BE32-E72D297353CC}">
                <c16:uniqueId val="{00000001-2FAB-4585-89D3-157E0B8F5495}"/>
              </c:ext>
            </c:extLst>
          </c:dPt>
          <c:dPt>
            <c:idx val="1"/>
            <c:bubble3D val="0"/>
            <c:spPr>
              <a:solidFill>
                <a:srgbClr val="FFC000"/>
              </a:solidFill>
              <a:ln w="19050">
                <a:solidFill>
                  <a:schemeClr val="lt1"/>
                </a:solidFill>
              </a:ln>
              <a:effectLst/>
            </c:spPr>
            <c:extLst xmlns:c16r2="http://schemas.microsoft.com/office/drawing/2015/06/chart">
              <c:ext xmlns:c16="http://schemas.microsoft.com/office/drawing/2014/chart" uri="{C3380CC4-5D6E-409C-BE32-E72D297353CC}">
                <c16:uniqueId val="{00000003-2FAB-4585-89D3-157E0B8F5495}"/>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 загальна'!$C$301:$C$302</c:f>
              <c:strCache>
                <c:ptCount val="2"/>
                <c:pt idx="0">
                  <c:v>жіноча</c:v>
                </c:pt>
                <c:pt idx="1">
                  <c:v>чоловіча</c:v>
                </c:pt>
              </c:strCache>
            </c:strRef>
          </c:cat>
          <c:val>
            <c:numRef>
              <c:f>'% загальна'!$D$301:$D$302</c:f>
              <c:numCache>
                <c:formatCode>0.0</c:formatCode>
                <c:ptCount val="2"/>
                <c:pt idx="0">
                  <c:v>93.265993265993288</c:v>
                </c:pt>
                <c:pt idx="1">
                  <c:v>6.7340067340067344</c:v>
                </c:pt>
              </c:numCache>
            </c:numRef>
          </c:val>
          <c:extLst xmlns:c16r2="http://schemas.microsoft.com/office/drawing/2015/06/chart">
            <c:ext xmlns:c16="http://schemas.microsoft.com/office/drawing/2014/chart" uri="{C3380CC4-5D6E-409C-BE32-E72D297353CC}">
              <c16:uniqueId val="{00000004-2FAB-4585-89D3-157E0B8F549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Century" panose="02040604050505020304" pitchFamily="18" charset="0"/>
              <a:ea typeface="+mn-ea"/>
              <a:cs typeface="+mn-cs"/>
            </a:defRPr>
          </a:pPr>
          <a:endParaRPr lang="uk-UA"/>
        </a:p>
      </c:txPr>
    </c:legend>
    <c:plotVisOnly val="1"/>
    <c:dispBlanksAs val="zero"/>
    <c:showDLblsOverMax val="0"/>
  </c:chart>
  <c:spPr>
    <a:noFill/>
    <a:ln>
      <a:noFill/>
    </a:ln>
    <a:effectLst/>
  </c:spPr>
  <c:txPr>
    <a:bodyPr/>
    <a:lstStyle/>
    <a:p>
      <a:pPr>
        <a:defRPr/>
      </a:pPr>
      <a:endParaRPr lang="uk-UA"/>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419298245614034"/>
          <c:y val="5.0244178796481787E-3"/>
          <c:w val="0.49650877192982473"/>
          <c:h val="0.92550865307620978"/>
        </c:manualLayout>
      </c:layout>
      <c:barChart>
        <c:barDir val="bar"/>
        <c:grouping val="percentStacked"/>
        <c:varyColors val="0"/>
        <c:ser>
          <c:idx val="0"/>
          <c:order val="0"/>
          <c:tx>
            <c:strRef>
              <c:f>'% загальна'!$H$93</c:f>
              <c:strCache>
                <c:ptCount val="1"/>
                <c:pt idx="0">
                  <c:v>1</c:v>
                </c:pt>
              </c:strCache>
            </c:strRef>
          </c:tx>
          <c:spPr>
            <a:solidFill>
              <a:srgbClr val="00AEEF"/>
            </a:solidFill>
            <a:ln>
              <a:noFill/>
            </a:ln>
            <a:effectLst/>
          </c:spPr>
          <c:invertIfNegative val="0"/>
          <c:dLbls>
            <c:dLbl>
              <c:idx val="0"/>
              <c:layout>
                <c:manualLayout>
                  <c:x val="6.4326742272101077E-17"/>
                  <c:y val="2.512208939824088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8992-4DB7-8766-FE30DE8E7C8B}"/>
                </c:ext>
                <c:ext xmlns:c15="http://schemas.microsoft.com/office/drawing/2012/chart" uri="{CE6537A1-D6FC-4f65-9D91-7224C49458BB}">
                  <c15:layout/>
                </c:ext>
              </c:extLst>
            </c:dLbl>
            <c:dLbl>
              <c:idx val="1"/>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dLbl>
              <c:idx val="2"/>
              <c:layout>
                <c:manualLayout>
                  <c:x val="-1.7543859649123458E-3"/>
                  <c:y val="3.768313409736135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8992-4DB7-8766-FE30DE8E7C8B}"/>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загальна'!$I$92:$N$92</c:f>
              <c:strCache>
                <c:ptCount val="6"/>
                <c:pt idx="0">
                  <c:v>не шкодують про своє професійне минуле</c:v>
                </c:pt>
                <c:pt idx="1">
                  <c:v>відчувають себе корисними у суспільстві, як педагоги</c:v>
                </c:pt>
                <c:pt idx="2">
                  <c:v>впевнені у своїх рішеннях, котрі стосуються професійної діяльності</c:v>
                </c:pt>
                <c:pt idx="3">
                  <c:v>цікавляться подіями/реформами/нововведеннями, котрі відбуваються в освіті</c:v>
                </c:pt>
                <c:pt idx="4">
                  <c:v>складнощі, які виникають у професійній діяльності, їх не лякають</c:v>
                </c:pt>
                <c:pt idx="5">
                  <c:v>мають плани щодо професійного майбутнього </c:v>
                </c:pt>
              </c:strCache>
            </c:strRef>
          </c:cat>
          <c:val>
            <c:numRef>
              <c:f>'% загальна'!$I$93:$N$93</c:f>
              <c:numCache>
                <c:formatCode>0.0</c:formatCode>
                <c:ptCount val="6"/>
                <c:pt idx="0">
                  <c:v>3.1649831649831648</c:v>
                </c:pt>
                <c:pt idx="1">
                  <c:v>2.6936026936026938</c:v>
                </c:pt>
                <c:pt idx="2">
                  <c:v>1.5488215488215489</c:v>
                </c:pt>
                <c:pt idx="3">
                  <c:v>2.8282828282828283</c:v>
                </c:pt>
                <c:pt idx="4">
                  <c:v>3.3670033670033672</c:v>
                </c:pt>
                <c:pt idx="5">
                  <c:v>3.5690235690235688</c:v>
                </c:pt>
              </c:numCache>
            </c:numRef>
          </c:val>
          <c:extLst xmlns:c16r2="http://schemas.microsoft.com/office/drawing/2015/06/chart">
            <c:ext xmlns:c16="http://schemas.microsoft.com/office/drawing/2014/chart" uri="{C3380CC4-5D6E-409C-BE32-E72D297353CC}">
              <c16:uniqueId val="{00000000-8992-4DB7-8766-FE30DE8E7C8B}"/>
            </c:ext>
          </c:extLst>
        </c:ser>
        <c:ser>
          <c:idx val="1"/>
          <c:order val="1"/>
          <c:tx>
            <c:strRef>
              <c:f>'% загальна'!$H$94</c:f>
              <c:strCache>
                <c:ptCount val="1"/>
                <c:pt idx="0">
                  <c:v>2</c:v>
                </c:pt>
              </c:strCache>
            </c:strRef>
          </c:tx>
          <c:spPr>
            <a:solidFill>
              <a:schemeClr val="accent1">
                <a:lumMod val="60000"/>
                <a:lumOff val="40000"/>
              </a:schemeClr>
            </a:solidFill>
            <a:ln>
              <a:noFill/>
            </a:ln>
            <a:effectLst/>
          </c:spPr>
          <c:invertIfNegative val="0"/>
          <c:dLbls>
            <c:dLbl>
              <c:idx val="0"/>
              <c:layout>
                <c:manualLayout>
                  <c:x val="0"/>
                  <c:y val="-1.004863794756881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CCF1-4EF8-A431-BD50CDC3FA7F}"/>
                </c:ext>
                <c:ext xmlns:c15="http://schemas.microsoft.com/office/drawing/2012/chart" uri="{CE6537A1-D6FC-4f65-9D91-7224C49458BB}">
                  <c15:layout/>
                </c:ext>
              </c:extLst>
            </c:dLbl>
            <c:dLbl>
              <c:idx val="1"/>
              <c:layout>
                <c:manualLayout>
                  <c:x val="0"/>
                  <c:y val="2.009806714204780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8992-4DB7-8766-FE30DE8E7C8B}"/>
                </c:ext>
                <c:ext xmlns:c15="http://schemas.microsoft.com/office/drawing/2012/chart" uri="{CE6537A1-D6FC-4f65-9D91-7224C49458BB}">
                  <c15:layout/>
                </c:ext>
              </c:extLst>
            </c:dLbl>
            <c:dLbl>
              <c:idx val="3"/>
              <c:layout>
                <c:manualLayout>
                  <c:x val="-6.4326742272101077E-17"/>
                  <c:y val="4.019534303718543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8992-4DB7-8766-FE30DE8E7C8B}"/>
                </c:ext>
                <c:ext xmlns:c15="http://schemas.microsoft.com/office/drawing/2012/chart" uri="{CE6537A1-D6FC-4f65-9D91-7224C49458BB}">
                  <c15:layout/>
                </c:ext>
              </c:extLst>
            </c:dLbl>
            <c:dLbl>
              <c:idx val="4"/>
              <c:layout>
                <c:manualLayout>
                  <c:x val="0"/>
                  <c:y val="5.526859667612997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8992-4DB7-8766-FE30DE8E7C8B}"/>
                </c:ext>
                <c:ext xmlns:c15="http://schemas.microsoft.com/office/drawing/2012/chart" uri="{CE6537A1-D6FC-4f65-9D91-7224C49458BB}">
                  <c15:layout/>
                </c:ext>
              </c:extLst>
            </c:dLbl>
            <c:dLbl>
              <c:idx val="5"/>
              <c:layout>
                <c:manualLayout>
                  <c:x val="-5.2631578947367787E-3"/>
                  <c:y val="4.019534303718543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8992-4DB7-8766-FE30DE8E7C8B}"/>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загальна'!$I$92:$N$92</c:f>
              <c:strCache>
                <c:ptCount val="6"/>
                <c:pt idx="0">
                  <c:v>не шкодують про своє професійне минуле</c:v>
                </c:pt>
                <c:pt idx="1">
                  <c:v>відчувають себе корисними у суспільстві, як педагоги</c:v>
                </c:pt>
                <c:pt idx="2">
                  <c:v>впевнені у своїх рішеннях, котрі стосуються професійної діяльності</c:v>
                </c:pt>
                <c:pt idx="3">
                  <c:v>цікавляться подіями/реформами/нововведеннями, котрі відбуваються в освіті</c:v>
                </c:pt>
                <c:pt idx="4">
                  <c:v>складнощі, які виникають у професійній діяльності, їх не лякають</c:v>
                </c:pt>
                <c:pt idx="5">
                  <c:v>мають плани щодо професійного майбутнього </c:v>
                </c:pt>
              </c:strCache>
            </c:strRef>
          </c:cat>
          <c:val>
            <c:numRef>
              <c:f>'% загальна'!$I$94:$N$94</c:f>
              <c:numCache>
                <c:formatCode>0.0</c:formatCode>
                <c:ptCount val="6"/>
                <c:pt idx="0">
                  <c:v>2.0202020202020203</c:v>
                </c:pt>
                <c:pt idx="1">
                  <c:v>2.9629629629629632</c:v>
                </c:pt>
                <c:pt idx="2">
                  <c:v>1.5</c:v>
                </c:pt>
                <c:pt idx="3">
                  <c:v>2.7609427609427613</c:v>
                </c:pt>
                <c:pt idx="4">
                  <c:v>3.9057239057239057</c:v>
                </c:pt>
                <c:pt idx="5">
                  <c:v>5.0505050505050484</c:v>
                </c:pt>
              </c:numCache>
            </c:numRef>
          </c:val>
          <c:extLst xmlns:c16r2="http://schemas.microsoft.com/office/drawing/2015/06/chart">
            <c:ext xmlns:c16="http://schemas.microsoft.com/office/drawing/2014/chart" uri="{C3380CC4-5D6E-409C-BE32-E72D297353CC}">
              <c16:uniqueId val="{00000001-8992-4DB7-8766-FE30DE8E7C8B}"/>
            </c:ext>
          </c:extLst>
        </c:ser>
        <c:ser>
          <c:idx val="2"/>
          <c:order val="2"/>
          <c:tx>
            <c:strRef>
              <c:f>'% загальна'!$H$95</c:f>
              <c:strCache>
                <c:ptCount val="1"/>
                <c:pt idx="0">
                  <c:v>3</c:v>
                </c:pt>
              </c:strCache>
            </c:strRef>
          </c:tx>
          <c:spPr>
            <a:solidFill>
              <a:schemeClr val="accent1">
                <a:lumMod val="20000"/>
                <a:lumOff val="80000"/>
              </a:schemeClr>
            </a:solidFill>
            <a:ln>
              <a:noFill/>
            </a:ln>
            <a:effectLst/>
          </c:spPr>
          <c:invertIfNegative val="0"/>
          <c:dLbls>
            <c:dLbl>
              <c:idx val="0"/>
              <c:layout>
                <c:manualLayout>
                  <c:x val="8.8819612650735454E-3"/>
                  <c:y val="7.5372202546549168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CCF1-4EF8-A431-BD50CDC3FA7F}"/>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загальна'!$I$92:$N$92</c:f>
              <c:strCache>
                <c:ptCount val="6"/>
                <c:pt idx="0">
                  <c:v>не шкодують про своє професійне минуле</c:v>
                </c:pt>
                <c:pt idx="1">
                  <c:v>відчувають себе корисними у суспільстві, як педагоги</c:v>
                </c:pt>
                <c:pt idx="2">
                  <c:v>впевнені у своїх рішеннях, котрі стосуються професійної діяльності</c:v>
                </c:pt>
                <c:pt idx="3">
                  <c:v>цікавляться подіями/реформами/нововведеннями, котрі відбуваються в освіті</c:v>
                </c:pt>
                <c:pt idx="4">
                  <c:v>складнощі, які виникають у професійній діяльності, їх не лякають</c:v>
                </c:pt>
                <c:pt idx="5">
                  <c:v>мають плани щодо професійного майбутнього </c:v>
                </c:pt>
              </c:strCache>
            </c:strRef>
          </c:cat>
          <c:val>
            <c:numRef>
              <c:f>'% загальна'!$I$95:$N$95</c:f>
              <c:numCache>
                <c:formatCode>0.0</c:formatCode>
                <c:ptCount val="6"/>
                <c:pt idx="0">
                  <c:v>5.9259259259259256</c:v>
                </c:pt>
                <c:pt idx="1">
                  <c:v>8.9562289562289568</c:v>
                </c:pt>
                <c:pt idx="2">
                  <c:v>11.515151515151516</c:v>
                </c:pt>
                <c:pt idx="3">
                  <c:v>14.949494949494952</c:v>
                </c:pt>
                <c:pt idx="4">
                  <c:v>18.114478114478121</c:v>
                </c:pt>
                <c:pt idx="5">
                  <c:v>19.25925925925926</c:v>
                </c:pt>
              </c:numCache>
            </c:numRef>
          </c:val>
          <c:extLst xmlns:c16r2="http://schemas.microsoft.com/office/drawing/2015/06/chart">
            <c:ext xmlns:c16="http://schemas.microsoft.com/office/drawing/2014/chart" uri="{C3380CC4-5D6E-409C-BE32-E72D297353CC}">
              <c16:uniqueId val="{00000002-8992-4DB7-8766-FE30DE8E7C8B}"/>
            </c:ext>
          </c:extLst>
        </c:ser>
        <c:ser>
          <c:idx val="3"/>
          <c:order val="3"/>
          <c:tx>
            <c:strRef>
              <c:f>'% загальна'!$H$96</c:f>
              <c:strCache>
                <c:ptCount val="1"/>
                <c:pt idx="0">
                  <c:v>4</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загальна'!$I$92:$N$92</c:f>
              <c:strCache>
                <c:ptCount val="6"/>
                <c:pt idx="0">
                  <c:v>не шкодують про своє професійне минуле</c:v>
                </c:pt>
                <c:pt idx="1">
                  <c:v>відчувають себе корисними у суспільстві, як педагоги</c:v>
                </c:pt>
                <c:pt idx="2">
                  <c:v>впевнені у своїх рішеннях, котрі стосуються професійної діяльності</c:v>
                </c:pt>
                <c:pt idx="3">
                  <c:v>цікавляться подіями/реформами/нововведеннями, котрі відбуваються в освіті</c:v>
                </c:pt>
                <c:pt idx="4">
                  <c:v>складнощі, які виникають у професійній діяльності, їх не лякають</c:v>
                </c:pt>
                <c:pt idx="5">
                  <c:v>мають плани щодо професійного майбутнього </c:v>
                </c:pt>
              </c:strCache>
            </c:strRef>
          </c:cat>
          <c:val>
            <c:numRef>
              <c:f>'% загальна'!$I$96:$N$96</c:f>
              <c:numCache>
                <c:formatCode>0.0</c:formatCode>
                <c:ptCount val="6"/>
                <c:pt idx="0">
                  <c:v>19.46127946127946</c:v>
                </c:pt>
                <c:pt idx="1">
                  <c:v>23.569023569023564</c:v>
                </c:pt>
                <c:pt idx="2">
                  <c:v>32.929292929292927</c:v>
                </c:pt>
                <c:pt idx="3">
                  <c:v>34.478114478114477</c:v>
                </c:pt>
                <c:pt idx="4">
                  <c:v>33.333333333333336</c:v>
                </c:pt>
                <c:pt idx="5">
                  <c:v>30.505050505050505</c:v>
                </c:pt>
              </c:numCache>
            </c:numRef>
          </c:val>
          <c:extLst xmlns:c16r2="http://schemas.microsoft.com/office/drawing/2015/06/chart">
            <c:ext xmlns:c16="http://schemas.microsoft.com/office/drawing/2014/chart" uri="{C3380CC4-5D6E-409C-BE32-E72D297353CC}">
              <c16:uniqueId val="{00000003-8992-4DB7-8766-FE30DE8E7C8B}"/>
            </c:ext>
          </c:extLst>
        </c:ser>
        <c:ser>
          <c:idx val="4"/>
          <c:order val="4"/>
          <c:tx>
            <c:strRef>
              <c:f>'% загальна'!$H$97</c:f>
              <c:strCache>
                <c:ptCount val="1"/>
                <c:pt idx="0">
                  <c:v>5</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загальна'!$I$92:$N$92</c:f>
              <c:strCache>
                <c:ptCount val="6"/>
                <c:pt idx="0">
                  <c:v>не шкодують про своє професійне минуле</c:v>
                </c:pt>
                <c:pt idx="1">
                  <c:v>відчувають себе корисними у суспільстві, як педагоги</c:v>
                </c:pt>
                <c:pt idx="2">
                  <c:v>впевнені у своїх рішеннях, котрі стосуються професійної діяльності</c:v>
                </c:pt>
                <c:pt idx="3">
                  <c:v>цікавляться подіями/реформами/нововведеннями, котрі відбуваються в освіті</c:v>
                </c:pt>
                <c:pt idx="4">
                  <c:v>складнощі, які виникають у професійній діяльності, їх не лякають</c:v>
                </c:pt>
                <c:pt idx="5">
                  <c:v>мають плани щодо професійного майбутнього </c:v>
                </c:pt>
              </c:strCache>
            </c:strRef>
          </c:cat>
          <c:val>
            <c:numRef>
              <c:f>'% загальна'!$I$97:$N$97</c:f>
              <c:numCache>
                <c:formatCode>0.0</c:formatCode>
                <c:ptCount val="6"/>
                <c:pt idx="0">
                  <c:v>66.39730639730638</c:v>
                </c:pt>
                <c:pt idx="1">
                  <c:v>58.047138047138056</c:v>
                </c:pt>
                <c:pt idx="2">
                  <c:v>49.360269360269349</c:v>
                </c:pt>
                <c:pt idx="3">
                  <c:v>42.356902356902353</c:v>
                </c:pt>
                <c:pt idx="4">
                  <c:v>35.757575757575765</c:v>
                </c:pt>
                <c:pt idx="5">
                  <c:v>33.872053872053883</c:v>
                </c:pt>
              </c:numCache>
            </c:numRef>
          </c:val>
          <c:extLst xmlns:c16r2="http://schemas.microsoft.com/office/drawing/2015/06/chart">
            <c:ext xmlns:c16="http://schemas.microsoft.com/office/drawing/2014/chart" uri="{C3380CC4-5D6E-409C-BE32-E72D297353CC}">
              <c16:uniqueId val="{00000004-8992-4DB7-8766-FE30DE8E7C8B}"/>
            </c:ext>
          </c:extLst>
        </c:ser>
        <c:ser>
          <c:idx val="5"/>
          <c:order val="5"/>
          <c:tx>
            <c:strRef>
              <c:f>'% загальна'!$H$98</c:f>
              <c:strCache>
                <c:ptCount val="1"/>
                <c:pt idx="0">
                  <c:v>важко відповісти</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загальна'!$I$92:$N$92</c:f>
              <c:strCache>
                <c:ptCount val="6"/>
                <c:pt idx="0">
                  <c:v>не шкодують про своє професійне минуле</c:v>
                </c:pt>
                <c:pt idx="1">
                  <c:v>відчувають себе корисними у суспільстві, як педагоги</c:v>
                </c:pt>
                <c:pt idx="2">
                  <c:v>впевнені у своїх рішеннях, котрі стосуються професійної діяльності</c:v>
                </c:pt>
                <c:pt idx="3">
                  <c:v>цікавляться подіями/реформами/нововведеннями, котрі відбуваються в освіті</c:v>
                </c:pt>
                <c:pt idx="4">
                  <c:v>складнощі, які виникають у професійній діяльності, їх не лякають</c:v>
                </c:pt>
                <c:pt idx="5">
                  <c:v>мають плани щодо професійного майбутнього </c:v>
                </c:pt>
              </c:strCache>
            </c:strRef>
          </c:cat>
          <c:val>
            <c:numRef>
              <c:f>'% загальна'!$I$98:$N$98</c:f>
              <c:numCache>
                <c:formatCode>0.0</c:formatCode>
                <c:ptCount val="6"/>
                <c:pt idx="0">
                  <c:v>3.0303030303030303</c:v>
                </c:pt>
                <c:pt idx="1">
                  <c:v>3.7710437710437708</c:v>
                </c:pt>
                <c:pt idx="2">
                  <c:v>3.2323232323232327</c:v>
                </c:pt>
                <c:pt idx="3">
                  <c:v>2.6262626262626263</c:v>
                </c:pt>
                <c:pt idx="4">
                  <c:v>5.5218855218855207</c:v>
                </c:pt>
                <c:pt idx="5">
                  <c:v>7.6</c:v>
                </c:pt>
              </c:numCache>
            </c:numRef>
          </c:val>
          <c:extLst xmlns:c16r2="http://schemas.microsoft.com/office/drawing/2015/06/chart">
            <c:ext xmlns:c16="http://schemas.microsoft.com/office/drawing/2014/chart" uri="{C3380CC4-5D6E-409C-BE32-E72D297353CC}">
              <c16:uniqueId val="{00000005-8992-4DB7-8766-FE30DE8E7C8B}"/>
            </c:ext>
          </c:extLst>
        </c:ser>
        <c:dLbls>
          <c:showLegendKey val="0"/>
          <c:showVal val="0"/>
          <c:showCatName val="0"/>
          <c:showSerName val="0"/>
          <c:showPercent val="0"/>
          <c:showBubbleSize val="0"/>
        </c:dLbls>
        <c:gapWidth val="147"/>
        <c:overlap val="100"/>
        <c:axId val="-749100880"/>
        <c:axId val="-749101424"/>
      </c:barChart>
      <c:catAx>
        <c:axId val="-7491008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entury" panose="02040604050505020304" pitchFamily="18" charset="0"/>
                <a:ea typeface="+mn-ea"/>
                <a:cs typeface="+mn-cs"/>
              </a:defRPr>
            </a:pPr>
            <a:endParaRPr lang="uk-UA"/>
          </a:p>
        </c:txPr>
        <c:crossAx val="-749101424"/>
        <c:crosses val="autoZero"/>
        <c:auto val="1"/>
        <c:lblAlgn val="ctr"/>
        <c:lblOffset val="100"/>
        <c:noMultiLvlLbl val="0"/>
      </c:catAx>
      <c:valAx>
        <c:axId val="-749101424"/>
        <c:scaling>
          <c:orientation val="minMax"/>
        </c:scaling>
        <c:delete val="1"/>
        <c:axPos val="t"/>
        <c:numFmt formatCode="0%" sourceLinked="1"/>
        <c:majorTickMark val="none"/>
        <c:minorTickMark val="none"/>
        <c:tickLblPos val="none"/>
        <c:crossAx val="-7491008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Century" panose="02040604050505020304" pitchFamily="18" charset="0"/>
              <a:ea typeface="+mn-ea"/>
              <a:cs typeface="+mn-cs"/>
            </a:defRPr>
          </a:pPr>
          <a:endParaRPr lang="uk-UA"/>
        </a:p>
      </c:txPr>
    </c:legend>
    <c:plotVisOnly val="1"/>
    <c:dispBlanksAs val="gap"/>
    <c:showDLblsOverMax val="0"/>
  </c:chart>
  <c:spPr>
    <a:solidFill>
      <a:schemeClr val="bg1"/>
    </a:solidFill>
    <a:ln>
      <a:solidFill>
        <a:schemeClr val="bg1"/>
      </a:solidFill>
    </a:ln>
    <a:effectLst/>
  </c:spPr>
  <c:txPr>
    <a:bodyPr/>
    <a:lstStyle/>
    <a:p>
      <a:pPr>
        <a:defRPr/>
      </a:pPr>
      <a:endParaRPr lang="uk-UA"/>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 загальна'!$H$23</c:f>
              <c:strCache>
                <c:ptCount val="1"/>
                <c:pt idx="0">
                  <c:v>постійно</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загальна'!$I$22:$N$22</c:f>
              <c:strCache>
                <c:ptCount val="6"/>
                <c:pt idx="0">
                  <c:v>почуваються щасливою людиною</c:v>
                </c:pt>
                <c:pt idx="1">
                  <c:v>повсякденне життя наповнене речами, які їх цікавлять</c:v>
                </c:pt>
                <c:pt idx="2">
                  <c:v>почуваються бадьорими і  в гарному настрої</c:v>
                </c:pt>
                <c:pt idx="3">
                  <c:v>почуваються активними і енергійними</c:v>
                </c:pt>
                <c:pt idx="4">
                  <c:v>прокидаються з відчуттям, що добре відпочили</c:v>
                </c:pt>
                <c:pt idx="5">
                  <c:v>почуваються спокійними і розслабленими</c:v>
                </c:pt>
              </c:strCache>
            </c:strRef>
          </c:cat>
          <c:val>
            <c:numRef>
              <c:f>'% загальна'!$I$23:$N$23</c:f>
              <c:numCache>
                <c:formatCode>0.0</c:formatCode>
                <c:ptCount val="6"/>
                <c:pt idx="0">
                  <c:v>18.741355463347169</c:v>
                </c:pt>
                <c:pt idx="1">
                  <c:v>14.107018763029879</c:v>
                </c:pt>
                <c:pt idx="2">
                  <c:v>6.8</c:v>
                </c:pt>
                <c:pt idx="3">
                  <c:v>7.2866065232477455</c:v>
                </c:pt>
                <c:pt idx="4">
                  <c:v>5.0580997949419011</c:v>
                </c:pt>
                <c:pt idx="5">
                  <c:v>5.2777777777777777</c:v>
                </c:pt>
              </c:numCache>
            </c:numRef>
          </c:val>
          <c:extLst xmlns:c16r2="http://schemas.microsoft.com/office/drawing/2015/06/chart">
            <c:ext xmlns:c16="http://schemas.microsoft.com/office/drawing/2014/chart" uri="{C3380CC4-5D6E-409C-BE32-E72D297353CC}">
              <c16:uniqueId val="{00000000-B0CA-43E8-8D94-AC06B1E27EF0}"/>
            </c:ext>
          </c:extLst>
        </c:ser>
        <c:ser>
          <c:idx val="1"/>
          <c:order val="1"/>
          <c:tx>
            <c:strRef>
              <c:f>'% загальна'!$H$24</c:f>
              <c:strCache>
                <c:ptCount val="1"/>
                <c:pt idx="0">
                  <c:v>більше половини часу</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загальна'!$I$22:$N$22</c:f>
              <c:strCache>
                <c:ptCount val="6"/>
                <c:pt idx="0">
                  <c:v>почуваються щасливою людиною</c:v>
                </c:pt>
                <c:pt idx="1">
                  <c:v>повсякденне життя наповнене речами, які їх цікавлять</c:v>
                </c:pt>
                <c:pt idx="2">
                  <c:v>почуваються бадьорими і  в гарному настрої</c:v>
                </c:pt>
                <c:pt idx="3">
                  <c:v>почуваються активними і енергійними</c:v>
                </c:pt>
                <c:pt idx="4">
                  <c:v>прокидаються з відчуттям, що добре відпочили</c:v>
                </c:pt>
                <c:pt idx="5">
                  <c:v>почуваються спокійними і розслабленими</c:v>
                </c:pt>
              </c:strCache>
            </c:strRef>
          </c:cat>
          <c:val>
            <c:numRef>
              <c:f>'% загальна'!$I$24:$N$24</c:f>
              <c:numCache>
                <c:formatCode>0.0</c:formatCode>
                <c:ptCount val="6"/>
                <c:pt idx="0">
                  <c:v>28.008298755186726</c:v>
                </c:pt>
                <c:pt idx="1">
                  <c:v>22.307157748436421</c:v>
                </c:pt>
                <c:pt idx="2">
                  <c:v>29.484536082474218</c:v>
                </c:pt>
                <c:pt idx="3">
                  <c:v>24.149895905621097</c:v>
                </c:pt>
                <c:pt idx="4">
                  <c:v>24.196855775803147</c:v>
                </c:pt>
                <c:pt idx="5">
                  <c:v>20.277777777777779</c:v>
                </c:pt>
              </c:numCache>
            </c:numRef>
          </c:val>
          <c:extLst xmlns:c16r2="http://schemas.microsoft.com/office/drawing/2015/06/chart">
            <c:ext xmlns:c16="http://schemas.microsoft.com/office/drawing/2014/chart" uri="{C3380CC4-5D6E-409C-BE32-E72D297353CC}">
              <c16:uniqueId val="{00000001-B0CA-43E8-8D94-AC06B1E27EF0}"/>
            </c:ext>
          </c:extLst>
        </c:ser>
        <c:ser>
          <c:idx val="2"/>
          <c:order val="2"/>
          <c:tx>
            <c:strRef>
              <c:f>'% загальна'!$H$25</c:f>
              <c:strCache>
                <c:ptCount val="1"/>
                <c:pt idx="0">
                  <c:v>половина часу</c:v>
                </c:pt>
              </c:strCache>
            </c:strRef>
          </c:tx>
          <c:spPr>
            <a:solidFill>
              <a:schemeClr val="accent4">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загальна'!$I$22:$N$22</c:f>
              <c:strCache>
                <c:ptCount val="6"/>
                <c:pt idx="0">
                  <c:v>почуваються щасливою людиною</c:v>
                </c:pt>
                <c:pt idx="1">
                  <c:v>повсякденне життя наповнене речами, які їх цікавлять</c:v>
                </c:pt>
                <c:pt idx="2">
                  <c:v>почуваються бадьорими і  в гарному настрої</c:v>
                </c:pt>
                <c:pt idx="3">
                  <c:v>почуваються активними і енергійними</c:v>
                </c:pt>
                <c:pt idx="4">
                  <c:v>прокидаються з відчуттям, що добре відпочили</c:v>
                </c:pt>
                <c:pt idx="5">
                  <c:v>почуваються спокійними і розслабленими</c:v>
                </c:pt>
              </c:strCache>
            </c:strRef>
          </c:cat>
          <c:val>
            <c:numRef>
              <c:f>'% загальна'!$I$25:$N$25</c:f>
              <c:numCache>
                <c:formatCode>0.0</c:formatCode>
                <c:ptCount val="6"/>
                <c:pt idx="0">
                  <c:v>26.763485477178424</c:v>
                </c:pt>
                <c:pt idx="1">
                  <c:v>28.978457261987487</c:v>
                </c:pt>
                <c:pt idx="2">
                  <c:v>32.852233676975949</c:v>
                </c:pt>
                <c:pt idx="3">
                  <c:v>34.628730048577395</c:v>
                </c:pt>
                <c:pt idx="4">
                  <c:v>28.298017771701979</c:v>
                </c:pt>
                <c:pt idx="5">
                  <c:v>30.208333333333321</c:v>
                </c:pt>
              </c:numCache>
            </c:numRef>
          </c:val>
          <c:extLst xmlns:c16r2="http://schemas.microsoft.com/office/drawing/2015/06/chart">
            <c:ext xmlns:c16="http://schemas.microsoft.com/office/drawing/2014/chart" uri="{C3380CC4-5D6E-409C-BE32-E72D297353CC}">
              <c16:uniqueId val="{00000002-B0CA-43E8-8D94-AC06B1E27EF0}"/>
            </c:ext>
          </c:extLst>
        </c:ser>
        <c:ser>
          <c:idx val="3"/>
          <c:order val="3"/>
          <c:tx>
            <c:strRef>
              <c:f>'% загальна'!$H$26</c:f>
              <c:strCache>
                <c:ptCount val="1"/>
                <c:pt idx="0">
                  <c:v>менше половини часу</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загальна'!$I$22:$N$22</c:f>
              <c:strCache>
                <c:ptCount val="6"/>
                <c:pt idx="0">
                  <c:v>почуваються щасливою людиною</c:v>
                </c:pt>
                <c:pt idx="1">
                  <c:v>повсякденне життя наповнене речами, які їх цікавлять</c:v>
                </c:pt>
                <c:pt idx="2">
                  <c:v>почуваються бадьорими і  в гарному настрої</c:v>
                </c:pt>
                <c:pt idx="3">
                  <c:v>почуваються активними і енергійними</c:v>
                </c:pt>
                <c:pt idx="4">
                  <c:v>прокидаються з відчуттям, що добре відпочили</c:v>
                </c:pt>
                <c:pt idx="5">
                  <c:v>почуваються спокійними і розслабленими</c:v>
                </c:pt>
              </c:strCache>
            </c:strRef>
          </c:cat>
          <c:val>
            <c:numRef>
              <c:f>'% загальна'!$I$26:$N$26</c:f>
              <c:numCache>
                <c:formatCode>0.0</c:formatCode>
                <c:ptCount val="6"/>
                <c:pt idx="0">
                  <c:v>21.784232365145225</c:v>
                </c:pt>
                <c:pt idx="1">
                  <c:v>28.214037526059766</c:v>
                </c:pt>
                <c:pt idx="2">
                  <c:v>27.353951890034367</c:v>
                </c:pt>
                <c:pt idx="3">
                  <c:v>29.632199861207496</c:v>
                </c:pt>
                <c:pt idx="4">
                  <c:v>30</c:v>
                </c:pt>
                <c:pt idx="5">
                  <c:v>32.013888888888886</c:v>
                </c:pt>
              </c:numCache>
            </c:numRef>
          </c:val>
          <c:extLst xmlns:c16r2="http://schemas.microsoft.com/office/drawing/2015/06/chart">
            <c:ext xmlns:c16="http://schemas.microsoft.com/office/drawing/2014/chart" uri="{C3380CC4-5D6E-409C-BE32-E72D297353CC}">
              <c16:uniqueId val="{00000003-B0CA-43E8-8D94-AC06B1E27EF0}"/>
            </c:ext>
          </c:extLst>
        </c:ser>
        <c:ser>
          <c:idx val="4"/>
          <c:order val="4"/>
          <c:tx>
            <c:strRef>
              <c:f>'% загальна'!$H$27</c:f>
              <c:strCache>
                <c:ptCount val="1"/>
                <c:pt idx="0">
                  <c:v>ніколи</c:v>
                </c:pt>
              </c:strCache>
            </c:strRef>
          </c:tx>
          <c:spPr>
            <a:solidFill>
              <a:srgbClr val="00AEE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загальна'!$I$22:$N$22</c:f>
              <c:strCache>
                <c:ptCount val="6"/>
                <c:pt idx="0">
                  <c:v>почуваються щасливою людиною</c:v>
                </c:pt>
                <c:pt idx="1">
                  <c:v>повсякденне життя наповнене речами, які їх цікавлять</c:v>
                </c:pt>
                <c:pt idx="2">
                  <c:v>почуваються бадьорими і  в гарному настрої</c:v>
                </c:pt>
                <c:pt idx="3">
                  <c:v>почуваються активними і енергійними</c:v>
                </c:pt>
                <c:pt idx="4">
                  <c:v>прокидаються з відчуттям, що добре відпочили</c:v>
                </c:pt>
                <c:pt idx="5">
                  <c:v>почуваються спокійними і розслабленими</c:v>
                </c:pt>
              </c:strCache>
            </c:strRef>
          </c:cat>
          <c:val>
            <c:numRef>
              <c:f>'% загальна'!$I$27:$N$27</c:f>
              <c:numCache>
                <c:formatCode>0.0</c:formatCode>
                <c:ptCount val="6"/>
                <c:pt idx="0">
                  <c:v>4.7026279391424621</c:v>
                </c:pt>
                <c:pt idx="1">
                  <c:v>6.3933287004864487</c:v>
                </c:pt>
                <c:pt idx="2">
                  <c:v>3.4364261168384873</c:v>
                </c:pt>
                <c:pt idx="3">
                  <c:v>4.4000000000000004</c:v>
                </c:pt>
                <c:pt idx="4">
                  <c:v>12.371838687628163</c:v>
                </c:pt>
                <c:pt idx="5">
                  <c:v>12.222222222222221</c:v>
                </c:pt>
              </c:numCache>
            </c:numRef>
          </c:val>
          <c:extLst xmlns:c16r2="http://schemas.microsoft.com/office/drawing/2015/06/chart">
            <c:ext xmlns:c16="http://schemas.microsoft.com/office/drawing/2014/chart" uri="{C3380CC4-5D6E-409C-BE32-E72D297353CC}">
              <c16:uniqueId val="{00000004-B0CA-43E8-8D94-AC06B1E27EF0}"/>
            </c:ext>
          </c:extLst>
        </c:ser>
        <c:dLbls>
          <c:showLegendKey val="0"/>
          <c:showVal val="0"/>
          <c:showCatName val="0"/>
          <c:showSerName val="0"/>
          <c:showPercent val="0"/>
          <c:showBubbleSize val="0"/>
        </c:dLbls>
        <c:gapWidth val="150"/>
        <c:overlap val="100"/>
        <c:axId val="-749100336"/>
        <c:axId val="-716598272"/>
      </c:barChart>
      <c:catAx>
        <c:axId val="-7491003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entury" panose="02040604050505020304" pitchFamily="18" charset="0"/>
                <a:ea typeface="+mn-ea"/>
                <a:cs typeface="+mn-cs"/>
              </a:defRPr>
            </a:pPr>
            <a:endParaRPr lang="uk-UA"/>
          </a:p>
        </c:txPr>
        <c:crossAx val="-716598272"/>
        <c:crosses val="autoZero"/>
        <c:auto val="1"/>
        <c:lblAlgn val="ctr"/>
        <c:lblOffset val="100"/>
        <c:noMultiLvlLbl val="0"/>
      </c:catAx>
      <c:valAx>
        <c:axId val="-716598272"/>
        <c:scaling>
          <c:orientation val="minMax"/>
        </c:scaling>
        <c:delete val="1"/>
        <c:axPos val="t"/>
        <c:numFmt formatCode="0%" sourceLinked="1"/>
        <c:majorTickMark val="none"/>
        <c:minorTickMark val="none"/>
        <c:tickLblPos val="none"/>
        <c:crossAx val="-749100336"/>
        <c:crosses val="autoZero"/>
        <c:crossBetween val="between"/>
      </c:valAx>
      <c:spPr>
        <a:noFill/>
        <a:ln>
          <a:noFill/>
        </a:ln>
        <a:effectLst/>
      </c:spPr>
    </c:plotArea>
    <c:legend>
      <c:legendPos val="b"/>
      <c:layout>
        <c:manualLayout>
          <c:xMode val="edge"/>
          <c:yMode val="edge"/>
          <c:x val="4.9999958240627529E-2"/>
          <c:y val="0.90771014498182767"/>
          <c:w val="0.89999997912031371"/>
          <c:h val="9.228985501817219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Century" panose="02040604050505020304" pitchFamily="18" charset="0"/>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 загальна'!$I$188</c:f>
              <c:strCache>
                <c:ptCount val="1"/>
                <c:pt idx="0">
                  <c:v>1</c:v>
                </c:pt>
              </c:strCache>
            </c:strRef>
          </c:tx>
          <c:spPr>
            <a:solidFill>
              <a:srgbClr val="00AEE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загальна'!$J$187:$R$187</c:f>
              <c:strCache>
                <c:ptCount val="9"/>
                <c:pt idx="0">
                  <c:v>родина</c:v>
                </c:pt>
                <c:pt idx="1">
                  <c:v>друзі</c:v>
                </c:pt>
                <c:pt idx="2">
                  <c:v>духовний розвиток</c:v>
                </c:pt>
                <c:pt idx="3">
                  <c:v>особистісний 
ріст</c:v>
                </c:pt>
                <c:pt idx="4">
                  <c:v>кар`єра</c:v>
                </c:pt>
                <c:pt idx="5">
                  <c:v>здоров’я</c:v>
                </c:pt>
                <c:pt idx="6">
                  <c:v>хобі</c:v>
                </c:pt>
                <c:pt idx="7">
                  <c:v>фінанси</c:v>
                </c:pt>
                <c:pt idx="8">
                  <c:v>життям в цілому</c:v>
                </c:pt>
              </c:strCache>
            </c:strRef>
          </c:cat>
          <c:val>
            <c:numRef>
              <c:f>'% загальна'!$J$188:$R$188</c:f>
              <c:numCache>
                <c:formatCode>0.0</c:formatCode>
                <c:ptCount val="9"/>
                <c:pt idx="0">
                  <c:v>3.2653061224489801</c:v>
                </c:pt>
                <c:pt idx="1">
                  <c:v>3.0927835051546393</c:v>
                </c:pt>
                <c:pt idx="2">
                  <c:v>2.9573590096286102</c:v>
                </c:pt>
                <c:pt idx="3">
                  <c:v>2.5255972696245736</c:v>
                </c:pt>
                <c:pt idx="4">
                  <c:v>3.4907597535934287</c:v>
                </c:pt>
                <c:pt idx="5">
                  <c:v>6</c:v>
                </c:pt>
                <c:pt idx="6">
                  <c:v>8.2409972299168981</c:v>
                </c:pt>
                <c:pt idx="7">
                  <c:v>16.12244897959183</c:v>
                </c:pt>
                <c:pt idx="8">
                  <c:v>3.6</c:v>
                </c:pt>
              </c:numCache>
            </c:numRef>
          </c:val>
          <c:extLst xmlns:c16r2="http://schemas.microsoft.com/office/drawing/2015/06/chart">
            <c:ext xmlns:c16="http://schemas.microsoft.com/office/drawing/2014/chart" uri="{C3380CC4-5D6E-409C-BE32-E72D297353CC}">
              <c16:uniqueId val="{00000000-90C0-491A-9F02-BCF4944C0921}"/>
            </c:ext>
          </c:extLst>
        </c:ser>
        <c:ser>
          <c:idx val="1"/>
          <c:order val="1"/>
          <c:tx>
            <c:strRef>
              <c:f>'% загальна'!$I$189</c:f>
              <c:strCache>
                <c:ptCount val="1"/>
                <c:pt idx="0">
                  <c:v>2</c:v>
                </c:pt>
              </c:strCache>
            </c:strRef>
          </c:tx>
          <c:spPr>
            <a:solidFill>
              <a:schemeClr val="accent1">
                <a:lumMod val="60000"/>
                <a:lumOff val="40000"/>
              </a:schemeClr>
            </a:solidFill>
            <a:ln>
              <a:noFill/>
            </a:ln>
            <a:effectLst/>
          </c:spPr>
          <c:invertIfNegative val="0"/>
          <c:dLbls>
            <c:dLbl>
              <c:idx val="0"/>
              <c:layout>
                <c:manualLayout>
                  <c:x val="5.6058644699132814E-3"/>
                  <c:y val="2.0203505873967297E-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6058644699132814E-3"/>
                  <c:y val="2.56584524599384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6058644699132814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7.4744859598843746E-3"/>
                  <c:y val="-5.131690491987694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загальна'!$J$187:$R$187</c:f>
              <c:strCache>
                <c:ptCount val="9"/>
                <c:pt idx="0">
                  <c:v>родина</c:v>
                </c:pt>
                <c:pt idx="1">
                  <c:v>друзі</c:v>
                </c:pt>
                <c:pt idx="2">
                  <c:v>духовний розвиток</c:v>
                </c:pt>
                <c:pt idx="3">
                  <c:v>особистісний 
ріст</c:v>
                </c:pt>
                <c:pt idx="4">
                  <c:v>кар`єра</c:v>
                </c:pt>
                <c:pt idx="5">
                  <c:v>здоров’я</c:v>
                </c:pt>
                <c:pt idx="6">
                  <c:v>хобі</c:v>
                </c:pt>
                <c:pt idx="7">
                  <c:v>фінанси</c:v>
                </c:pt>
                <c:pt idx="8">
                  <c:v>життям в цілому</c:v>
                </c:pt>
              </c:strCache>
            </c:strRef>
          </c:cat>
          <c:val>
            <c:numRef>
              <c:f>'% загальна'!$J$189:$R$189</c:f>
              <c:numCache>
                <c:formatCode>0.0</c:formatCode>
                <c:ptCount val="9"/>
                <c:pt idx="0">
                  <c:v>4.2857142857142865</c:v>
                </c:pt>
                <c:pt idx="1">
                  <c:v>4.673539518900343</c:v>
                </c:pt>
                <c:pt idx="2">
                  <c:v>5.639614855570839</c:v>
                </c:pt>
                <c:pt idx="3">
                  <c:v>5.9385665529010252</c:v>
                </c:pt>
                <c:pt idx="4">
                  <c:v>6.2970568104038325</c:v>
                </c:pt>
                <c:pt idx="5">
                  <c:v>10.840108401084011</c:v>
                </c:pt>
                <c:pt idx="6">
                  <c:v>16.620498614958453</c:v>
                </c:pt>
                <c:pt idx="7">
                  <c:v>24.421768707482993</c:v>
                </c:pt>
                <c:pt idx="8">
                  <c:v>5.7494866529774118</c:v>
                </c:pt>
              </c:numCache>
            </c:numRef>
          </c:val>
          <c:extLst xmlns:c16r2="http://schemas.microsoft.com/office/drawing/2015/06/chart">
            <c:ext xmlns:c16="http://schemas.microsoft.com/office/drawing/2014/chart" uri="{C3380CC4-5D6E-409C-BE32-E72D297353CC}">
              <c16:uniqueId val="{00000001-90C0-491A-9F02-BCF4944C0921}"/>
            </c:ext>
          </c:extLst>
        </c:ser>
        <c:ser>
          <c:idx val="2"/>
          <c:order val="2"/>
          <c:tx>
            <c:strRef>
              <c:f>'% загальна'!$I$190</c:f>
              <c:strCache>
                <c:ptCount val="1"/>
                <c:pt idx="0">
                  <c:v>3</c:v>
                </c:pt>
              </c:strCache>
            </c:strRef>
          </c:tx>
          <c:spPr>
            <a:solidFill>
              <a:schemeClr val="accent1">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загальна'!$J$187:$R$187</c:f>
              <c:strCache>
                <c:ptCount val="9"/>
                <c:pt idx="0">
                  <c:v>родина</c:v>
                </c:pt>
                <c:pt idx="1">
                  <c:v>друзі</c:v>
                </c:pt>
                <c:pt idx="2">
                  <c:v>духовний розвиток</c:v>
                </c:pt>
                <c:pt idx="3">
                  <c:v>особистісний 
ріст</c:v>
                </c:pt>
                <c:pt idx="4">
                  <c:v>кар`єра</c:v>
                </c:pt>
                <c:pt idx="5">
                  <c:v>здоров’я</c:v>
                </c:pt>
                <c:pt idx="6">
                  <c:v>хобі</c:v>
                </c:pt>
                <c:pt idx="7">
                  <c:v>фінанси</c:v>
                </c:pt>
                <c:pt idx="8">
                  <c:v>життям в цілому</c:v>
                </c:pt>
              </c:strCache>
            </c:strRef>
          </c:cat>
          <c:val>
            <c:numRef>
              <c:f>'% загальна'!$J$190:$R$190</c:f>
              <c:numCache>
                <c:formatCode>0.0</c:formatCode>
                <c:ptCount val="9"/>
                <c:pt idx="0">
                  <c:v>9.3197278911564627</c:v>
                </c:pt>
                <c:pt idx="1">
                  <c:v>15.670103092783505</c:v>
                </c:pt>
                <c:pt idx="2">
                  <c:v>20.563961485557087</c:v>
                </c:pt>
                <c:pt idx="3">
                  <c:v>24.368600682593851</c:v>
                </c:pt>
                <c:pt idx="4">
                  <c:v>27.515400410677618</c:v>
                </c:pt>
                <c:pt idx="5">
                  <c:v>41.734417344173458</c:v>
                </c:pt>
                <c:pt idx="6">
                  <c:v>28.808864265927976</c:v>
                </c:pt>
                <c:pt idx="7">
                  <c:v>38.911564625850325</c:v>
                </c:pt>
                <c:pt idx="8">
                  <c:v>25.667351129363453</c:v>
                </c:pt>
              </c:numCache>
            </c:numRef>
          </c:val>
          <c:extLst xmlns:c16r2="http://schemas.microsoft.com/office/drawing/2015/06/chart">
            <c:ext xmlns:c16="http://schemas.microsoft.com/office/drawing/2014/chart" uri="{C3380CC4-5D6E-409C-BE32-E72D297353CC}">
              <c16:uniqueId val="{00000002-90C0-491A-9F02-BCF4944C0921}"/>
            </c:ext>
          </c:extLst>
        </c:ser>
        <c:ser>
          <c:idx val="3"/>
          <c:order val="3"/>
          <c:tx>
            <c:strRef>
              <c:f>'% загальна'!$I$191</c:f>
              <c:strCache>
                <c:ptCount val="1"/>
                <c:pt idx="0">
                  <c:v>4</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загальна'!$J$187:$R$187</c:f>
              <c:strCache>
                <c:ptCount val="9"/>
                <c:pt idx="0">
                  <c:v>родина</c:v>
                </c:pt>
                <c:pt idx="1">
                  <c:v>друзі</c:v>
                </c:pt>
                <c:pt idx="2">
                  <c:v>духовний розвиток</c:v>
                </c:pt>
                <c:pt idx="3">
                  <c:v>особистісний 
ріст</c:v>
                </c:pt>
                <c:pt idx="4">
                  <c:v>кар`єра</c:v>
                </c:pt>
                <c:pt idx="5">
                  <c:v>здоров’я</c:v>
                </c:pt>
                <c:pt idx="6">
                  <c:v>хобі</c:v>
                </c:pt>
                <c:pt idx="7">
                  <c:v>фінанси</c:v>
                </c:pt>
                <c:pt idx="8">
                  <c:v>життям в цілому</c:v>
                </c:pt>
              </c:strCache>
            </c:strRef>
          </c:cat>
          <c:val>
            <c:numRef>
              <c:f>'% загальна'!$J$191:$R$191</c:f>
              <c:numCache>
                <c:formatCode>0.0</c:formatCode>
                <c:ptCount val="9"/>
                <c:pt idx="0">
                  <c:v>27.891156462585034</c:v>
                </c:pt>
                <c:pt idx="1">
                  <c:v>35.532646048109974</c:v>
                </c:pt>
                <c:pt idx="2">
                  <c:v>40.302613480055022</c:v>
                </c:pt>
                <c:pt idx="3">
                  <c:v>43.549488054607494</c:v>
                </c:pt>
                <c:pt idx="4">
                  <c:v>41.067761806981522</c:v>
                </c:pt>
                <c:pt idx="5">
                  <c:v>32.317073170731703</c:v>
                </c:pt>
                <c:pt idx="6">
                  <c:v>26.800554016620502</c:v>
                </c:pt>
                <c:pt idx="7">
                  <c:v>16.530612244897956</c:v>
                </c:pt>
                <c:pt idx="8">
                  <c:v>43.052703627652285</c:v>
                </c:pt>
              </c:numCache>
            </c:numRef>
          </c:val>
          <c:extLst xmlns:c16r2="http://schemas.microsoft.com/office/drawing/2015/06/chart">
            <c:ext xmlns:c16="http://schemas.microsoft.com/office/drawing/2014/chart" uri="{C3380CC4-5D6E-409C-BE32-E72D297353CC}">
              <c16:uniqueId val="{00000003-90C0-491A-9F02-BCF4944C0921}"/>
            </c:ext>
          </c:extLst>
        </c:ser>
        <c:ser>
          <c:idx val="4"/>
          <c:order val="4"/>
          <c:tx>
            <c:strRef>
              <c:f>'% загальна'!$I$192</c:f>
              <c:strCache>
                <c:ptCount val="1"/>
                <c:pt idx="0">
                  <c:v>5</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загальна'!$J$187:$R$187</c:f>
              <c:strCache>
                <c:ptCount val="9"/>
                <c:pt idx="0">
                  <c:v>родина</c:v>
                </c:pt>
                <c:pt idx="1">
                  <c:v>друзі</c:v>
                </c:pt>
                <c:pt idx="2">
                  <c:v>духовний розвиток</c:v>
                </c:pt>
                <c:pt idx="3">
                  <c:v>особистісний 
ріст</c:v>
                </c:pt>
                <c:pt idx="4">
                  <c:v>кар`єра</c:v>
                </c:pt>
                <c:pt idx="5">
                  <c:v>здоров’я</c:v>
                </c:pt>
                <c:pt idx="6">
                  <c:v>хобі</c:v>
                </c:pt>
                <c:pt idx="7">
                  <c:v>фінанси</c:v>
                </c:pt>
                <c:pt idx="8">
                  <c:v>життям в цілому</c:v>
                </c:pt>
              </c:strCache>
            </c:strRef>
          </c:cat>
          <c:val>
            <c:numRef>
              <c:f>'% загальна'!$J$192:$R$192</c:f>
              <c:numCache>
                <c:formatCode>0.0</c:formatCode>
                <c:ptCount val="9"/>
                <c:pt idx="0">
                  <c:v>54.897959183673464</c:v>
                </c:pt>
                <c:pt idx="1">
                  <c:v>40.206185567010301</c:v>
                </c:pt>
                <c:pt idx="2">
                  <c:v>29.711141678129291</c:v>
                </c:pt>
                <c:pt idx="3">
                  <c:v>23.208191126279864</c:v>
                </c:pt>
                <c:pt idx="4">
                  <c:v>18.275154004106778</c:v>
                </c:pt>
                <c:pt idx="5">
                  <c:v>9.2140921409214069</c:v>
                </c:pt>
                <c:pt idx="6">
                  <c:v>16.689750692520771</c:v>
                </c:pt>
                <c:pt idx="7">
                  <c:v>4.0136054421768703</c:v>
                </c:pt>
                <c:pt idx="8">
                  <c:v>21.902806297056809</c:v>
                </c:pt>
              </c:numCache>
            </c:numRef>
          </c:val>
          <c:extLst xmlns:c16r2="http://schemas.microsoft.com/office/drawing/2015/06/chart">
            <c:ext xmlns:c16="http://schemas.microsoft.com/office/drawing/2014/chart" uri="{C3380CC4-5D6E-409C-BE32-E72D297353CC}">
              <c16:uniqueId val="{00000004-90C0-491A-9F02-BCF4944C0921}"/>
            </c:ext>
          </c:extLst>
        </c:ser>
        <c:ser>
          <c:idx val="5"/>
          <c:order val="5"/>
          <c:tx>
            <c:strRef>
              <c:f>'% загальна'!$I$193</c:f>
              <c:strCache>
                <c:ptCount val="1"/>
                <c:pt idx="0">
                  <c:v>не цікавить</c:v>
                </c:pt>
              </c:strCache>
            </c:strRef>
          </c:tx>
          <c:spPr>
            <a:solidFill>
              <a:schemeClr val="bg2">
                <a:lumMod val="75000"/>
              </a:schemeClr>
            </a:solidFill>
            <a:ln>
              <a:noFill/>
            </a:ln>
            <a:effectLst/>
          </c:spPr>
          <c:invertIfNegative val="0"/>
          <c:dLbls>
            <c:dLbl>
              <c:idx val="5"/>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загальна'!$J$187:$R$187</c:f>
              <c:strCache>
                <c:ptCount val="9"/>
                <c:pt idx="0">
                  <c:v>родина</c:v>
                </c:pt>
                <c:pt idx="1">
                  <c:v>друзі</c:v>
                </c:pt>
                <c:pt idx="2">
                  <c:v>духовний розвиток</c:v>
                </c:pt>
                <c:pt idx="3">
                  <c:v>особистісний 
ріст</c:v>
                </c:pt>
                <c:pt idx="4">
                  <c:v>кар`єра</c:v>
                </c:pt>
                <c:pt idx="5">
                  <c:v>здоров’я</c:v>
                </c:pt>
                <c:pt idx="6">
                  <c:v>хобі</c:v>
                </c:pt>
                <c:pt idx="7">
                  <c:v>фінанси</c:v>
                </c:pt>
                <c:pt idx="8">
                  <c:v>життям в цілому</c:v>
                </c:pt>
              </c:strCache>
            </c:strRef>
          </c:cat>
          <c:val>
            <c:numRef>
              <c:f>'% загальна'!$J$193:$R$193</c:f>
              <c:numCache>
                <c:formatCode>0.0</c:formatCode>
                <c:ptCount val="9"/>
                <c:pt idx="0">
                  <c:v>0.34013605442176864</c:v>
                </c:pt>
                <c:pt idx="1">
                  <c:v>0.82474226804123707</c:v>
                </c:pt>
                <c:pt idx="2">
                  <c:v>0.8253094910591473</c:v>
                </c:pt>
                <c:pt idx="3">
                  <c:v>0.5</c:v>
                </c:pt>
                <c:pt idx="4">
                  <c:v>3.3</c:v>
                </c:pt>
                <c:pt idx="5">
                  <c:v>0</c:v>
                </c:pt>
                <c:pt idx="6">
                  <c:v>2.8393351800554014</c:v>
                </c:pt>
                <c:pt idx="7">
                  <c:v>0</c:v>
                </c:pt>
                <c:pt idx="8">
                  <c:v>0</c:v>
                </c:pt>
              </c:numCache>
            </c:numRef>
          </c:val>
          <c:extLst xmlns:c16r2="http://schemas.microsoft.com/office/drawing/2015/06/chart">
            <c:ext xmlns:c16="http://schemas.microsoft.com/office/drawing/2014/chart" uri="{C3380CC4-5D6E-409C-BE32-E72D297353CC}">
              <c16:uniqueId val="{00000005-90C0-491A-9F02-BCF4944C0921}"/>
            </c:ext>
          </c:extLst>
        </c:ser>
        <c:dLbls>
          <c:showLegendKey val="0"/>
          <c:showVal val="0"/>
          <c:showCatName val="0"/>
          <c:showSerName val="0"/>
          <c:showPercent val="0"/>
          <c:showBubbleSize val="0"/>
        </c:dLbls>
        <c:gapWidth val="94"/>
        <c:overlap val="100"/>
        <c:axId val="-716601536"/>
        <c:axId val="-716602080"/>
      </c:barChart>
      <c:catAx>
        <c:axId val="-7166015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entury" panose="02040604050505020304" pitchFamily="18" charset="0"/>
                <a:ea typeface="+mn-ea"/>
                <a:cs typeface="+mn-cs"/>
              </a:defRPr>
            </a:pPr>
            <a:endParaRPr lang="uk-UA"/>
          </a:p>
        </c:txPr>
        <c:crossAx val="-716602080"/>
        <c:crosses val="autoZero"/>
        <c:auto val="1"/>
        <c:lblAlgn val="ctr"/>
        <c:lblOffset val="100"/>
        <c:noMultiLvlLbl val="0"/>
      </c:catAx>
      <c:valAx>
        <c:axId val="-716602080"/>
        <c:scaling>
          <c:orientation val="minMax"/>
        </c:scaling>
        <c:delete val="1"/>
        <c:axPos val="t"/>
        <c:numFmt formatCode="0%" sourceLinked="1"/>
        <c:majorTickMark val="none"/>
        <c:minorTickMark val="none"/>
        <c:tickLblPos val="none"/>
        <c:crossAx val="-716601536"/>
        <c:crosses val="autoZero"/>
        <c:crossBetween val="between"/>
      </c:valAx>
      <c:spPr>
        <a:noFill/>
        <a:ln>
          <a:noFill/>
        </a:ln>
        <a:effectLst/>
      </c:spPr>
    </c:plotArea>
    <c:legend>
      <c:legendPos val="b"/>
      <c:layout>
        <c:manualLayout>
          <c:xMode val="edge"/>
          <c:yMode val="edge"/>
          <c:x val="0.35332366079777683"/>
          <c:y val="0.90613240763819491"/>
          <c:w val="0.4818261375615065"/>
          <c:h val="5.80126351417299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Century" panose="02040604050505020304" pitchFamily="18" charset="0"/>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загальна'!$I$198:$I$206</c:f>
              <c:strCache>
                <c:ptCount val="9"/>
                <c:pt idx="0">
                  <c:v>родина</c:v>
                </c:pt>
                <c:pt idx="1">
                  <c:v>друзі</c:v>
                </c:pt>
                <c:pt idx="2">
                  <c:v>духовний розвиток</c:v>
                </c:pt>
                <c:pt idx="3">
                  <c:v>особистісний ріст</c:v>
                </c:pt>
                <c:pt idx="4">
                  <c:v>кар’єра</c:v>
                </c:pt>
                <c:pt idx="5">
                  <c:v>здоров’я</c:v>
                </c:pt>
                <c:pt idx="6">
                  <c:v>хобі</c:v>
                </c:pt>
                <c:pt idx="7">
                  <c:v>фінанси</c:v>
                </c:pt>
                <c:pt idx="8">
                  <c:v>життя в  цілому</c:v>
                </c:pt>
              </c:strCache>
            </c:strRef>
          </c:cat>
          <c:val>
            <c:numRef>
              <c:f>'% загальна'!$J$198:$J$206</c:f>
              <c:numCache>
                <c:formatCode>General</c:formatCode>
                <c:ptCount val="9"/>
                <c:pt idx="0">
                  <c:v>4.3</c:v>
                </c:pt>
                <c:pt idx="1">
                  <c:v>4.0999999999999996</c:v>
                </c:pt>
                <c:pt idx="2">
                  <c:v>3.9</c:v>
                </c:pt>
                <c:pt idx="3">
                  <c:v>3.8</c:v>
                </c:pt>
                <c:pt idx="4">
                  <c:v>3.7</c:v>
                </c:pt>
                <c:pt idx="5">
                  <c:v>3.3</c:v>
                </c:pt>
                <c:pt idx="6">
                  <c:v>3.3</c:v>
                </c:pt>
                <c:pt idx="7">
                  <c:v>2.7</c:v>
                </c:pt>
                <c:pt idx="8">
                  <c:v>3.8</c:v>
                </c:pt>
              </c:numCache>
            </c:numRef>
          </c:val>
          <c:extLst xmlns:c16r2="http://schemas.microsoft.com/office/drawing/2015/06/chart">
            <c:ext xmlns:c16="http://schemas.microsoft.com/office/drawing/2014/chart" uri="{C3380CC4-5D6E-409C-BE32-E72D297353CC}">
              <c16:uniqueId val="{00000000-7758-495E-840A-BF34353CC7F6}"/>
            </c:ext>
          </c:extLst>
        </c:ser>
        <c:dLbls>
          <c:showLegendKey val="0"/>
          <c:showVal val="0"/>
          <c:showCatName val="0"/>
          <c:showSerName val="0"/>
          <c:showPercent val="0"/>
          <c:showBubbleSize val="0"/>
        </c:dLbls>
        <c:gapWidth val="98"/>
        <c:axId val="-716600448"/>
        <c:axId val="-716602624"/>
      </c:barChart>
      <c:catAx>
        <c:axId val="-716600448"/>
        <c:scaling>
          <c:orientation val="maxMin"/>
        </c:scaling>
        <c:delete val="1"/>
        <c:axPos val="l"/>
        <c:numFmt formatCode="General" sourceLinked="1"/>
        <c:majorTickMark val="none"/>
        <c:minorTickMark val="none"/>
        <c:tickLblPos val="none"/>
        <c:crossAx val="-716602624"/>
        <c:crosses val="autoZero"/>
        <c:auto val="1"/>
        <c:lblAlgn val="ctr"/>
        <c:lblOffset val="100"/>
        <c:noMultiLvlLbl val="0"/>
      </c:catAx>
      <c:valAx>
        <c:axId val="-716602624"/>
        <c:scaling>
          <c:orientation val="minMax"/>
          <c:min val="2.5"/>
        </c:scaling>
        <c:delete val="1"/>
        <c:axPos val="t"/>
        <c:numFmt formatCode="General" sourceLinked="1"/>
        <c:majorTickMark val="none"/>
        <c:minorTickMark val="none"/>
        <c:tickLblPos val="none"/>
        <c:crossAx val="-716600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AEEF"/>
            </a:solidFill>
            <a:ln>
              <a:noFill/>
            </a:ln>
            <a:effectLst/>
          </c:spPr>
          <c:invertIfNegative val="0"/>
          <c:dPt>
            <c:idx val="0"/>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01-BA60-48AF-A42F-2312CDFE67C0}"/>
              </c:ext>
            </c:extLst>
          </c:dPt>
          <c:dPt>
            <c:idx val="1"/>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03-BA60-48AF-A42F-2312CDFE67C0}"/>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загальна'!$I$257:$I$266</c:f>
              <c:strCache>
                <c:ptCount val="10"/>
                <c:pt idx="0">
                  <c:v>здоров’я</c:v>
                </c:pt>
                <c:pt idx="1">
                  <c:v>фінанси</c:v>
                </c:pt>
                <c:pt idx="2">
                  <c:v>особистісний ріст</c:v>
                </c:pt>
                <c:pt idx="3">
                  <c:v>родина</c:v>
                </c:pt>
                <c:pt idx="4">
                  <c:v>духовний розвиток</c:v>
                </c:pt>
                <c:pt idx="5">
                  <c:v>хобі</c:v>
                </c:pt>
                <c:pt idx="6">
                  <c:v>кар’єра</c:v>
                </c:pt>
                <c:pt idx="7">
                  <c:v>друзі</c:v>
                </c:pt>
                <c:pt idx="8">
                  <c:v>у жодній із названих вище</c:v>
                </c:pt>
                <c:pt idx="9">
                  <c:v>інше</c:v>
                </c:pt>
              </c:strCache>
            </c:strRef>
          </c:cat>
          <c:val>
            <c:numRef>
              <c:f>'% загальна'!$J$257:$J$266</c:f>
              <c:numCache>
                <c:formatCode>0.0</c:formatCode>
                <c:ptCount val="10"/>
                <c:pt idx="0">
                  <c:v>65.70841889117041</c:v>
                </c:pt>
                <c:pt idx="1">
                  <c:v>64.750171115674164</c:v>
                </c:pt>
                <c:pt idx="2">
                  <c:v>31.074606433949345</c:v>
                </c:pt>
                <c:pt idx="3">
                  <c:v>29.50034223134838</c:v>
                </c:pt>
                <c:pt idx="4">
                  <c:v>26.694045174537987</c:v>
                </c:pt>
                <c:pt idx="5">
                  <c:v>23.887748117727583</c:v>
                </c:pt>
                <c:pt idx="6">
                  <c:v>17.727583846680353</c:v>
                </c:pt>
                <c:pt idx="7">
                  <c:v>11.225188227241617</c:v>
                </c:pt>
                <c:pt idx="8">
                  <c:v>7.7344284736481868</c:v>
                </c:pt>
                <c:pt idx="9">
                  <c:v>2.6009582477754973</c:v>
                </c:pt>
              </c:numCache>
            </c:numRef>
          </c:val>
          <c:extLst xmlns:c16r2="http://schemas.microsoft.com/office/drawing/2015/06/chart">
            <c:ext xmlns:c16="http://schemas.microsoft.com/office/drawing/2014/chart" uri="{C3380CC4-5D6E-409C-BE32-E72D297353CC}">
              <c16:uniqueId val="{00000000-A36A-4139-AC1B-43363B2254D8}"/>
            </c:ext>
          </c:extLst>
        </c:ser>
        <c:dLbls>
          <c:showLegendKey val="0"/>
          <c:showVal val="0"/>
          <c:showCatName val="0"/>
          <c:showSerName val="0"/>
          <c:showPercent val="0"/>
          <c:showBubbleSize val="0"/>
        </c:dLbls>
        <c:gapWidth val="84"/>
        <c:axId val="-716603712"/>
        <c:axId val="-716605344"/>
      </c:barChart>
      <c:catAx>
        <c:axId val="-7166037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entury" panose="02040604050505020304" pitchFamily="18" charset="0"/>
                <a:ea typeface="+mn-ea"/>
                <a:cs typeface="+mn-cs"/>
              </a:defRPr>
            </a:pPr>
            <a:endParaRPr lang="uk-UA"/>
          </a:p>
        </c:txPr>
        <c:crossAx val="-716605344"/>
        <c:crosses val="autoZero"/>
        <c:auto val="1"/>
        <c:lblAlgn val="ctr"/>
        <c:lblOffset val="100"/>
        <c:noMultiLvlLbl val="0"/>
      </c:catAx>
      <c:valAx>
        <c:axId val="-716605344"/>
        <c:scaling>
          <c:orientation val="minMax"/>
        </c:scaling>
        <c:delete val="1"/>
        <c:axPos val="t"/>
        <c:numFmt formatCode="0.0" sourceLinked="1"/>
        <c:majorTickMark val="none"/>
        <c:minorTickMark val="none"/>
        <c:tickLblPos val="none"/>
        <c:crossAx val="-716603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uk-UA" sz="2400" baseline="0" noProof="0" dirty="0" smtClean="0">
                <a:solidFill>
                  <a:schemeClr val="tx1"/>
                </a:solidFill>
                <a:latin typeface="Century" panose="02040604050505020304" pitchFamily="18" charset="0"/>
                <a:cs typeface="Times New Roman" panose="02020603050405020304" pitchFamily="18" charset="0"/>
              </a:rPr>
              <a:t>так</a:t>
            </a:r>
            <a:endParaRPr lang="uk-UA" sz="2400" noProof="0" dirty="0">
              <a:solidFill>
                <a:schemeClr val="tx1"/>
              </a:solidFill>
              <a:latin typeface="Century" panose="02040604050505020304" pitchFamily="18" charset="0"/>
              <a:cs typeface="Times New Roman" panose="02020603050405020304" pitchFamily="18" charset="0"/>
            </a:endParaRPr>
          </a:p>
        </c:rich>
      </c:tx>
      <c:layout>
        <c:manualLayout>
          <c:xMode val="edge"/>
          <c:yMode val="edge"/>
          <c:x val="0.43151889755673001"/>
          <c:y val="0.87100011704213165"/>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uk-UA"/>
        </a:p>
      </c:txPr>
    </c:title>
    <c:autoTitleDeleted val="0"/>
    <c:plotArea>
      <c:layout>
        <c:manualLayout>
          <c:layoutTarget val="inner"/>
          <c:xMode val="edge"/>
          <c:yMode val="edge"/>
          <c:x val="0.1852642815796606"/>
          <c:y val="4.1104112324727798E-2"/>
          <c:w val="0.57586866315447538"/>
          <c:h val="0.8723073532755693"/>
        </c:manualLayout>
      </c:layout>
      <c:doughnutChart>
        <c:varyColors val="1"/>
        <c:ser>
          <c:idx val="0"/>
          <c:order val="0"/>
          <c:tx>
            <c:strRef>
              <c:f>Лист1!$B$1</c:f>
              <c:strCache>
                <c:ptCount val="1"/>
                <c:pt idx="0">
                  <c:v>Продажи</c:v>
                </c:pt>
              </c:strCache>
            </c:strRef>
          </c:tx>
          <c:spPr>
            <a:ln>
              <a:solidFill>
                <a:schemeClr val="tx1"/>
              </a:solidFill>
            </a:ln>
          </c:spPr>
          <c:dPt>
            <c:idx val="0"/>
            <c:bubble3D val="0"/>
            <c:spPr>
              <a:solidFill>
                <a:srgbClr val="FFDE00"/>
              </a:solidFill>
              <a:ln w="19050">
                <a:solidFill>
                  <a:schemeClr val="tx1"/>
                </a:solidFill>
              </a:ln>
              <a:effectLst/>
            </c:spPr>
            <c:extLst xmlns:c16r2="http://schemas.microsoft.com/office/drawing/2015/06/chart">
              <c:ext xmlns:c16="http://schemas.microsoft.com/office/drawing/2014/chart" uri="{C3380CC4-5D6E-409C-BE32-E72D297353CC}">
                <c16:uniqueId val="{00000001-9792-433E-B425-D0144DDE02C2}"/>
              </c:ext>
            </c:extLst>
          </c:dPt>
          <c:dPt>
            <c:idx val="1"/>
            <c:bubble3D val="0"/>
            <c:spPr>
              <a:noFill/>
              <a:ln w="19050">
                <a:solidFill>
                  <a:schemeClr val="tx1"/>
                </a:solidFill>
              </a:ln>
              <a:effectLst/>
            </c:spPr>
            <c:extLst xmlns:c16r2="http://schemas.microsoft.com/office/drawing/2015/06/chart">
              <c:ext xmlns:c16="http://schemas.microsoft.com/office/drawing/2014/chart" uri="{C3380CC4-5D6E-409C-BE32-E72D297353CC}">
                <c16:uniqueId val="{00000003-9792-433E-B425-D0144DDE02C2}"/>
              </c:ext>
            </c:extLst>
          </c:dPt>
          <c:dLbls>
            <c:dLbl>
              <c:idx val="0"/>
              <c:layout/>
              <c:tx>
                <c:rich>
                  <a:bodyPr/>
                  <a:lstStyle/>
                  <a:p>
                    <a:r>
                      <a:rPr lang="en-US" dirty="0" smtClean="0"/>
                      <a:t>32,3%</a:t>
                    </a:r>
                    <a:endParaRPr lang="en-US" dirty="0"/>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9792-433E-B425-D0144DDE02C2}"/>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3-9792-433E-B425-D0144DDE02C2}"/>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Century" panose="02040604050505020304" pitchFamily="18" charset="0"/>
                    <a:ea typeface="+mn-ea"/>
                    <a:cs typeface="Times New Roman" panose="02020603050405020304" pitchFamily="18" charset="0"/>
                  </a:defRPr>
                </a:pPr>
                <a:endParaRPr lang="uk-UA"/>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Лист1!$A$2:$A$3</c:f>
              <c:strCache>
                <c:ptCount val="2"/>
                <c:pt idx="0">
                  <c:v>Кв. 1</c:v>
                </c:pt>
                <c:pt idx="1">
                  <c:v>Кв. 2</c:v>
                </c:pt>
              </c:strCache>
            </c:strRef>
          </c:cat>
          <c:val>
            <c:numRef>
              <c:f>Лист1!$B$2:$B$3</c:f>
              <c:numCache>
                <c:formatCode>General</c:formatCode>
                <c:ptCount val="2"/>
                <c:pt idx="0">
                  <c:v>32.300000000000011</c:v>
                </c:pt>
                <c:pt idx="1">
                  <c:v>67.7</c:v>
                </c:pt>
              </c:numCache>
            </c:numRef>
          </c:val>
          <c:extLst xmlns:c16r2="http://schemas.microsoft.com/office/drawing/2015/06/chart">
            <c:ext xmlns:c16="http://schemas.microsoft.com/office/drawing/2014/chart" uri="{C3380CC4-5D6E-409C-BE32-E72D297353CC}">
              <c16:uniqueId val="{00000004-9792-433E-B425-D0144DDE02C2}"/>
            </c:ext>
          </c:extLst>
        </c:ser>
        <c:dLbls>
          <c:showLegendKey val="0"/>
          <c:showVal val="0"/>
          <c:showCatName val="0"/>
          <c:showSerName val="0"/>
          <c:showPercent val="0"/>
          <c:showBubbleSize val="0"/>
          <c:showLeaderLines val="1"/>
        </c:dLbls>
        <c:firstSliceAng val="0"/>
        <c:holeSize val="54"/>
      </c:doughnutChart>
      <c:spPr>
        <a:noFill/>
        <a:ln>
          <a:noFill/>
        </a:ln>
        <a:effectLst/>
      </c:spPr>
    </c:plotArea>
    <c:plotVisOnly val="1"/>
    <c:dispBlanksAs val="zero"/>
    <c:showDLblsOverMax val="0"/>
  </c:chart>
  <c:spPr>
    <a:noFill/>
    <a:ln>
      <a:noFill/>
    </a:ln>
    <a:effectLst/>
  </c:spPr>
  <c:txPr>
    <a:bodyPr/>
    <a:lstStyle/>
    <a:p>
      <a:pPr>
        <a:defRPr/>
      </a:pPr>
      <a:endParaRPr lang="uk-UA"/>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uk-UA" sz="2400" noProof="0" dirty="0" smtClean="0">
                <a:solidFill>
                  <a:schemeClr val="tx1"/>
                </a:solidFill>
                <a:latin typeface="Century" panose="02040604050505020304" pitchFamily="18" charset="0"/>
                <a:cs typeface="Times New Roman" panose="02020603050405020304" pitchFamily="18" charset="0"/>
              </a:rPr>
              <a:t>ні</a:t>
            </a:r>
            <a:endParaRPr lang="uk-UA" sz="2400" noProof="0" dirty="0">
              <a:solidFill>
                <a:schemeClr val="tx1"/>
              </a:solidFill>
              <a:latin typeface="Century" panose="02040604050505020304" pitchFamily="18" charset="0"/>
              <a:cs typeface="Times New Roman" panose="02020603050405020304" pitchFamily="18" charset="0"/>
            </a:endParaRPr>
          </a:p>
        </c:rich>
      </c:tx>
      <c:layout>
        <c:manualLayout>
          <c:xMode val="edge"/>
          <c:yMode val="edge"/>
          <c:x val="0.47152245296117468"/>
          <c:y val="0.869081116694880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uk-UA"/>
        </a:p>
      </c:txPr>
    </c:title>
    <c:autoTitleDeleted val="0"/>
    <c:plotArea>
      <c:layout>
        <c:manualLayout>
          <c:layoutTarget val="inner"/>
          <c:xMode val="edge"/>
          <c:yMode val="edge"/>
          <c:x val="0.20251707103649491"/>
          <c:y val="3.6253383580802226E-2"/>
          <c:w val="0.62064525886557176"/>
          <c:h val="0.92320094487303261"/>
        </c:manualLayout>
      </c:layout>
      <c:doughnutChart>
        <c:varyColors val="1"/>
        <c:ser>
          <c:idx val="0"/>
          <c:order val="0"/>
          <c:tx>
            <c:strRef>
              <c:f>Лист1!$B$1</c:f>
              <c:strCache>
                <c:ptCount val="1"/>
                <c:pt idx="0">
                  <c:v>Продажи</c:v>
                </c:pt>
              </c:strCache>
            </c:strRef>
          </c:tx>
          <c:spPr>
            <a:ln>
              <a:solidFill>
                <a:schemeClr val="tx1"/>
              </a:solidFill>
            </a:ln>
          </c:spPr>
          <c:dPt>
            <c:idx val="0"/>
            <c:bubble3D val="0"/>
            <c:spPr>
              <a:solidFill>
                <a:srgbClr val="00AEEF"/>
              </a:solidFill>
              <a:ln w="19050">
                <a:solidFill>
                  <a:schemeClr val="tx1"/>
                </a:solidFill>
              </a:ln>
              <a:effectLst/>
            </c:spPr>
            <c:extLst xmlns:c16r2="http://schemas.microsoft.com/office/drawing/2015/06/chart">
              <c:ext xmlns:c16="http://schemas.microsoft.com/office/drawing/2014/chart" uri="{C3380CC4-5D6E-409C-BE32-E72D297353CC}">
                <c16:uniqueId val="{00000001-B6A4-40A8-8390-F59F43DE25E5}"/>
              </c:ext>
            </c:extLst>
          </c:dPt>
          <c:dPt>
            <c:idx val="1"/>
            <c:bubble3D val="0"/>
            <c:spPr>
              <a:noFill/>
              <a:ln w="19050">
                <a:solidFill>
                  <a:schemeClr val="tx1"/>
                </a:solidFill>
              </a:ln>
              <a:effectLst/>
            </c:spPr>
            <c:extLst xmlns:c16r2="http://schemas.microsoft.com/office/drawing/2015/06/chart">
              <c:ext xmlns:c16="http://schemas.microsoft.com/office/drawing/2014/chart" uri="{C3380CC4-5D6E-409C-BE32-E72D297353CC}">
                <c16:uniqueId val="{00000003-B6A4-40A8-8390-F59F43DE25E5}"/>
              </c:ext>
            </c:extLst>
          </c:dPt>
          <c:dLbls>
            <c:dLbl>
              <c:idx val="0"/>
              <c:layout>
                <c:manualLayout>
                  <c:x val="1.6890448478841736E-2"/>
                  <c:y val="-0.32737329505697937"/>
                </c:manualLayout>
              </c:layout>
              <c:tx>
                <c:rich>
                  <a:bodyPr/>
                  <a:lstStyle/>
                  <a:p>
                    <a:r>
                      <a:rPr lang="en-US" dirty="0" smtClean="0"/>
                      <a:t>67,7%</a:t>
                    </a:r>
                    <a:endParaRPr lang="en-US" dirty="0"/>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6A4-40A8-8390-F59F43DE25E5}"/>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3-B6A4-40A8-8390-F59F43DE25E5}"/>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Century" panose="02040604050505020304" pitchFamily="18" charset="0"/>
                    <a:ea typeface="+mn-ea"/>
                    <a:cs typeface="Times New Roman" panose="02020603050405020304" pitchFamily="18" charset="0"/>
                  </a:defRPr>
                </a:pPr>
                <a:endParaRPr lang="uk-UA"/>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Лист1!$A$2:$A$3</c:f>
              <c:strCache>
                <c:ptCount val="2"/>
                <c:pt idx="0">
                  <c:v>Кв. 1</c:v>
                </c:pt>
                <c:pt idx="1">
                  <c:v>Кв. 2</c:v>
                </c:pt>
              </c:strCache>
            </c:strRef>
          </c:cat>
          <c:val>
            <c:numRef>
              <c:f>Лист1!$B$2:$B$3</c:f>
              <c:numCache>
                <c:formatCode>General</c:formatCode>
                <c:ptCount val="2"/>
                <c:pt idx="0">
                  <c:v>67.7</c:v>
                </c:pt>
                <c:pt idx="1">
                  <c:v>32.300000000000011</c:v>
                </c:pt>
              </c:numCache>
            </c:numRef>
          </c:val>
          <c:extLst xmlns:c16r2="http://schemas.microsoft.com/office/drawing/2015/06/chart">
            <c:ext xmlns:c16="http://schemas.microsoft.com/office/drawing/2014/chart" uri="{C3380CC4-5D6E-409C-BE32-E72D297353CC}">
              <c16:uniqueId val="{00000004-B6A4-40A8-8390-F59F43DE25E5}"/>
            </c:ext>
          </c:extLst>
        </c:ser>
        <c:dLbls>
          <c:showLegendKey val="0"/>
          <c:showVal val="0"/>
          <c:showCatName val="0"/>
          <c:showSerName val="0"/>
          <c:showPercent val="0"/>
          <c:showBubbleSize val="0"/>
          <c:showLeaderLines val="1"/>
        </c:dLbls>
        <c:firstSliceAng val="0"/>
        <c:holeSize val="53"/>
      </c:doughnutChart>
      <c:spPr>
        <a:noFill/>
        <a:ln>
          <a:noFill/>
        </a:ln>
        <a:effectLst/>
      </c:spPr>
    </c:plotArea>
    <c:plotVisOnly val="1"/>
    <c:dispBlanksAs val="zero"/>
    <c:showDLblsOverMax val="0"/>
  </c:chart>
  <c:spPr>
    <a:noFill/>
    <a:ln>
      <a:noFill/>
    </a:ln>
    <a:effectLst/>
  </c:spPr>
  <c:txPr>
    <a:bodyPr/>
    <a:lstStyle/>
    <a:p>
      <a:pPr>
        <a:defRPr/>
      </a:pPr>
      <a:endParaRPr lang="uk-UA"/>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294484527792727"/>
          <c:y val="0"/>
          <c:w val="0.49011393211592841"/>
          <c:h val="0.97079856721368918"/>
        </c:manualLayout>
      </c:layout>
      <c:barChart>
        <c:barDir val="bar"/>
        <c:grouping val="clustered"/>
        <c:varyColors val="0"/>
        <c:ser>
          <c:idx val="0"/>
          <c:order val="0"/>
          <c:spPr>
            <a:solidFill>
              <a:srgbClr val="00AEE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загальна'!$I$62:$I$70</c:f>
              <c:strCache>
                <c:ptCount val="9"/>
                <c:pt idx="0">
                  <c:v>гуляють на свіжому повітрі</c:v>
                </c:pt>
                <c:pt idx="1">
                  <c:v>переглядають/спілкуються у соціальних мережах</c:v>
                </c:pt>
                <c:pt idx="2">
                  <c:v>переглядають фільми/серіали</c:v>
                </c:pt>
                <c:pt idx="3">
                  <c:v>читають книги</c:v>
                </c:pt>
                <c:pt idx="4">
                  <c:v>готують улюблені страви</c:v>
                </c:pt>
                <c:pt idx="5">
                  <c:v>займаються хобі</c:v>
                </c:pt>
                <c:pt idx="6">
                  <c:v>переглядають улюблені телепрограми</c:v>
                </c:pt>
                <c:pt idx="7">
                  <c:v>займаються спортом</c:v>
                </c:pt>
                <c:pt idx="8">
                  <c:v>інше</c:v>
                </c:pt>
              </c:strCache>
            </c:strRef>
          </c:cat>
          <c:val>
            <c:numRef>
              <c:f>'% загальна'!$J$62:$J$70</c:f>
              <c:numCache>
                <c:formatCode>0.0</c:formatCode>
                <c:ptCount val="9"/>
                <c:pt idx="0">
                  <c:v>53.198653198653204</c:v>
                </c:pt>
                <c:pt idx="1">
                  <c:v>40.336700336700339</c:v>
                </c:pt>
                <c:pt idx="2">
                  <c:v>38.720538720538741</c:v>
                </c:pt>
                <c:pt idx="3">
                  <c:v>36.026936026936035</c:v>
                </c:pt>
                <c:pt idx="4">
                  <c:v>34.276094276094277</c:v>
                </c:pt>
                <c:pt idx="5">
                  <c:v>26.599326599326595</c:v>
                </c:pt>
                <c:pt idx="6">
                  <c:v>15.959595959595964</c:v>
                </c:pt>
                <c:pt idx="7">
                  <c:v>13.063973063973062</c:v>
                </c:pt>
                <c:pt idx="8">
                  <c:v>6.936026936026936</c:v>
                </c:pt>
              </c:numCache>
            </c:numRef>
          </c:val>
          <c:extLst xmlns:c16r2="http://schemas.microsoft.com/office/drawing/2015/06/chart">
            <c:ext xmlns:c16="http://schemas.microsoft.com/office/drawing/2014/chart" uri="{C3380CC4-5D6E-409C-BE32-E72D297353CC}">
              <c16:uniqueId val="{00000000-C42C-435B-8D7C-E0FBA0CD1EE0}"/>
            </c:ext>
          </c:extLst>
        </c:ser>
        <c:dLbls>
          <c:showLegendKey val="0"/>
          <c:showVal val="0"/>
          <c:showCatName val="0"/>
          <c:showSerName val="0"/>
          <c:showPercent val="0"/>
          <c:showBubbleSize val="0"/>
        </c:dLbls>
        <c:gapWidth val="94"/>
        <c:axId val="-716599904"/>
        <c:axId val="-716603168"/>
      </c:barChart>
      <c:catAx>
        <c:axId val="-7165999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entury" panose="02040604050505020304" pitchFamily="18" charset="0"/>
                <a:ea typeface="+mn-ea"/>
                <a:cs typeface="+mn-cs"/>
              </a:defRPr>
            </a:pPr>
            <a:endParaRPr lang="uk-UA"/>
          </a:p>
        </c:txPr>
        <c:crossAx val="-716603168"/>
        <c:crosses val="autoZero"/>
        <c:auto val="1"/>
        <c:lblAlgn val="ctr"/>
        <c:lblOffset val="100"/>
        <c:noMultiLvlLbl val="0"/>
      </c:catAx>
      <c:valAx>
        <c:axId val="-716603168"/>
        <c:scaling>
          <c:orientation val="minMax"/>
        </c:scaling>
        <c:delete val="1"/>
        <c:axPos val="t"/>
        <c:numFmt formatCode="0.0" sourceLinked="1"/>
        <c:majorTickMark val="none"/>
        <c:minorTickMark val="none"/>
        <c:tickLblPos val="none"/>
        <c:crossAx val="-7165999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AEE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загальна'!$I$74:$I$82</c:f>
              <c:strCache>
                <c:ptCount val="9"/>
                <c:pt idx="0">
                  <c:v>гуляти на свіжому повітрі</c:v>
                </c:pt>
                <c:pt idx="1">
                  <c:v>займатися хобі</c:v>
                </c:pt>
                <c:pt idx="2">
                  <c:v>читати книги</c:v>
                </c:pt>
                <c:pt idx="3">
                  <c:v>займатися спортом</c:v>
                </c:pt>
                <c:pt idx="4">
                  <c:v>переглядати фільми/серіали</c:v>
                </c:pt>
                <c:pt idx="5">
                  <c:v>готувати улюблені страви</c:v>
                </c:pt>
                <c:pt idx="6">
                  <c:v>переглядати/спілкуватися у соціальних мережах</c:v>
                </c:pt>
                <c:pt idx="7">
                  <c:v>переглядати улюблені телепрограми</c:v>
                </c:pt>
                <c:pt idx="8">
                  <c:v>інше</c:v>
                </c:pt>
              </c:strCache>
            </c:strRef>
          </c:cat>
          <c:val>
            <c:numRef>
              <c:f>'% загальна'!$J$74:$J$82</c:f>
              <c:numCache>
                <c:formatCode>0.0</c:formatCode>
                <c:ptCount val="9"/>
                <c:pt idx="0">
                  <c:v>66.262626262626256</c:v>
                </c:pt>
                <c:pt idx="1">
                  <c:v>56.026936026936035</c:v>
                </c:pt>
                <c:pt idx="2">
                  <c:v>52.121212121212125</c:v>
                </c:pt>
                <c:pt idx="3">
                  <c:v>49.023569023569031</c:v>
                </c:pt>
                <c:pt idx="4">
                  <c:v>34.006734006734007</c:v>
                </c:pt>
                <c:pt idx="5">
                  <c:v>24.915824915824917</c:v>
                </c:pt>
                <c:pt idx="6">
                  <c:v>17.777777777777779</c:v>
                </c:pt>
                <c:pt idx="7">
                  <c:v>16.430976430976433</c:v>
                </c:pt>
                <c:pt idx="8">
                  <c:v>8.8888888888888893</c:v>
                </c:pt>
              </c:numCache>
            </c:numRef>
          </c:val>
          <c:extLst xmlns:c16r2="http://schemas.microsoft.com/office/drawing/2015/06/chart">
            <c:ext xmlns:c16="http://schemas.microsoft.com/office/drawing/2014/chart" uri="{C3380CC4-5D6E-409C-BE32-E72D297353CC}">
              <c16:uniqueId val="{00000000-4E08-41D8-AC0D-E558D19B40F4}"/>
            </c:ext>
          </c:extLst>
        </c:ser>
        <c:dLbls>
          <c:showLegendKey val="0"/>
          <c:showVal val="0"/>
          <c:showCatName val="0"/>
          <c:showSerName val="0"/>
          <c:showPercent val="0"/>
          <c:showBubbleSize val="0"/>
        </c:dLbls>
        <c:gapWidth val="84"/>
        <c:axId val="-716599360"/>
        <c:axId val="-716600992"/>
      </c:barChart>
      <c:catAx>
        <c:axId val="-7165993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entury" panose="02040604050505020304" pitchFamily="18" charset="0"/>
                <a:ea typeface="+mn-ea"/>
                <a:cs typeface="+mn-cs"/>
              </a:defRPr>
            </a:pPr>
            <a:endParaRPr lang="uk-UA"/>
          </a:p>
        </c:txPr>
        <c:crossAx val="-716600992"/>
        <c:crosses val="autoZero"/>
        <c:auto val="1"/>
        <c:lblAlgn val="ctr"/>
        <c:lblOffset val="100"/>
        <c:noMultiLvlLbl val="0"/>
      </c:catAx>
      <c:valAx>
        <c:axId val="-716600992"/>
        <c:scaling>
          <c:orientation val="minMax"/>
        </c:scaling>
        <c:delete val="1"/>
        <c:axPos val="t"/>
        <c:numFmt formatCode="0.0" sourceLinked="1"/>
        <c:majorTickMark val="none"/>
        <c:minorTickMark val="none"/>
        <c:tickLblPos val="none"/>
        <c:crossAx val="-7165993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830108230586668"/>
          <c:y val="0"/>
          <c:w val="0.47252399130553663"/>
          <c:h val="0.97821275181141043"/>
        </c:manualLayout>
      </c:layout>
      <c:barChart>
        <c:barDir val="bar"/>
        <c:grouping val="clustered"/>
        <c:varyColors val="0"/>
        <c:ser>
          <c:idx val="0"/>
          <c:order val="0"/>
          <c:spPr>
            <a:solidFill>
              <a:srgbClr val="00AEE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загальна'!$I$269:$I$275</c:f>
              <c:strCache>
                <c:ptCount val="7"/>
                <c:pt idx="0">
                  <c:v>підтримують психологічно</c:v>
                </c:pt>
                <c:pt idx="1">
                  <c:v>поширюють актуальну інформацію серед учнів (щодо мінної безпеки, правил
поведінки під час сигналу повітряної тривоги тощо)</c:v>
                </c:pt>
                <c:pt idx="2">
                  <c:v>спілкуються в чаті</c:v>
                </c:pt>
                <c:pt idx="3">
                  <c:v>організовують спільні неформальні зустрічі офлайн чи онлайн</c:v>
                </c:pt>
                <c:pt idx="4">
                  <c:v>рекомендують проєкти/курси, де надають психологічну підтримку</c:v>
                </c:pt>
                <c:pt idx="5">
                  <c:v>організовують спільні заняття для учнів та їхніх батьків</c:v>
                </c:pt>
                <c:pt idx="6">
                  <c:v>інше</c:v>
                </c:pt>
              </c:strCache>
            </c:strRef>
          </c:cat>
          <c:val>
            <c:numRef>
              <c:f>'% загальна'!$J$269:$J$275</c:f>
              <c:numCache>
                <c:formatCode>0.0</c:formatCode>
                <c:ptCount val="7"/>
                <c:pt idx="0">
                  <c:v>92.128678986995197</c:v>
                </c:pt>
                <c:pt idx="1">
                  <c:v>73.30595482546201</c:v>
                </c:pt>
                <c:pt idx="2">
                  <c:v>67.898699520876107</c:v>
                </c:pt>
                <c:pt idx="3">
                  <c:v>30.116358658453123</c:v>
                </c:pt>
                <c:pt idx="4">
                  <c:v>28.268309377138934</c:v>
                </c:pt>
                <c:pt idx="5">
                  <c:v>16.632443531827512</c:v>
                </c:pt>
                <c:pt idx="6">
                  <c:v>3.0116358658453115</c:v>
                </c:pt>
              </c:numCache>
            </c:numRef>
          </c:val>
          <c:extLst xmlns:c16r2="http://schemas.microsoft.com/office/drawing/2015/06/chart">
            <c:ext xmlns:c16="http://schemas.microsoft.com/office/drawing/2014/chart" uri="{C3380CC4-5D6E-409C-BE32-E72D297353CC}">
              <c16:uniqueId val="{00000000-90E0-48AE-BEEF-CF8C72FF744E}"/>
            </c:ext>
          </c:extLst>
        </c:ser>
        <c:dLbls>
          <c:showLegendKey val="0"/>
          <c:showVal val="0"/>
          <c:showCatName val="0"/>
          <c:showSerName val="0"/>
          <c:showPercent val="0"/>
          <c:showBubbleSize val="0"/>
        </c:dLbls>
        <c:gapWidth val="112"/>
        <c:axId val="-716598816"/>
        <c:axId val="-716604256"/>
      </c:barChart>
      <c:catAx>
        <c:axId val="-7165988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Century" panose="02040604050505020304" pitchFamily="18" charset="0"/>
                <a:ea typeface="+mn-ea"/>
                <a:cs typeface="+mn-cs"/>
              </a:defRPr>
            </a:pPr>
            <a:endParaRPr lang="uk-UA"/>
          </a:p>
        </c:txPr>
        <c:crossAx val="-716604256"/>
        <c:crosses val="autoZero"/>
        <c:auto val="1"/>
        <c:lblAlgn val="ctr"/>
        <c:lblOffset val="100"/>
        <c:noMultiLvlLbl val="0"/>
      </c:catAx>
      <c:valAx>
        <c:axId val="-716604256"/>
        <c:scaling>
          <c:orientation val="minMax"/>
        </c:scaling>
        <c:delete val="1"/>
        <c:axPos val="t"/>
        <c:numFmt formatCode="0.0" sourceLinked="1"/>
        <c:majorTickMark val="none"/>
        <c:minorTickMark val="none"/>
        <c:tickLblPos val="none"/>
        <c:crossAx val="-716598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загальна'!$E$304:$E$309</c:f>
              <c:strCache>
                <c:ptCount val="6"/>
                <c:pt idx="0">
                  <c:v>до 25</c:v>
                </c:pt>
                <c:pt idx="1">
                  <c:v>25 – 29</c:v>
                </c:pt>
                <c:pt idx="2">
                  <c:v>30 – 39</c:v>
                </c:pt>
                <c:pt idx="3">
                  <c:v>40 – 49</c:v>
                </c:pt>
                <c:pt idx="4">
                  <c:v>50 – 59</c:v>
                </c:pt>
                <c:pt idx="5">
                  <c:v>60 та більше</c:v>
                </c:pt>
              </c:strCache>
            </c:strRef>
          </c:cat>
          <c:val>
            <c:numRef>
              <c:f>'% загальна'!$F$304:$F$309</c:f>
              <c:numCache>
                <c:formatCode>0.0</c:formatCode>
                <c:ptCount val="6"/>
                <c:pt idx="0">
                  <c:v>5.7912457912457924</c:v>
                </c:pt>
                <c:pt idx="1">
                  <c:v>6.8686868686868676</c:v>
                </c:pt>
                <c:pt idx="2">
                  <c:v>19.8</c:v>
                </c:pt>
                <c:pt idx="3">
                  <c:v>29.023569023569021</c:v>
                </c:pt>
                <c:pt idx="4">
                  <c:v>26.666666666666668</c:v>
                </c:pt>
                <c:pt idx="5">
                  <c:v>11.78451178451178</c:v>
                </c:pt>
              </c:numCache>
            </c:numRef>
          </c:val>
          <c:extLst xmlns:c16r2="http://schemas.microsoft.com/office/drawing/2015/06/chart">
            <c:ext xmlns:c16="http://schemas.microsoft.com/office/drawing/2014/chart" uri="{C3380CC4-5D6E-409C-BE32-E72D297353CC}">
              <c16:uniqueId val="{00000000-32D9-4798-B858-BDD59F50BB1D}"/>
            </c:ext>
          </c:extLst>
        </c:ser>
        <c:dLbls>
          <c:showLegendKey val="0"/>
          <c:showVal val="0"/>
          <c:showCatName val="0"/>
          <c:showSerName val="0"/>
          <c:showPercent val="0"/>
          <c:showBubbleSize val="0"/>
        </c:dLbls>
        <c:gapWidth val="77"/>
        <c:axId val="-787064848"/>
        <c:axId val="-787067568"/>
      </c:barChart>
      <c:catAx>
        <c:axId val="-7870648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entury" panose="02040604050505020304" pitchFamily="18" charset="0"/>
                <a:ea typeface="+mn-ea"/>
                <a:cs typeface="+mn-cs"/>
              </a:defRPr>
            </a:pPr>
            <a:endParaRPr lang="uk-UA"/>
          </a:p>
        </c:txPr>
        <c:crossAx val="-787067568"/>
        <c:crosses val="autoZero"/>
        <c:auto val="1"/>
        <c:lblAlgn val="ctr"/>
        <c:lblOffset val="100"/>
        <c:noMultiLvlLbl val="0"/>
      </c:catAx>
      <c:valAx>
        <c:axId val="-787067568"/>
        <c:scaling>
          <c:orientation val="minMax"/>
        </c:scaling>
        <c:delete val="1"/>
        <c:axPos val="b"/>
        <c:numFmt formatCode="0.0" sourceLinked="1"/>
        <c:majorTickMark val="none"/>
        <c:minorTickMark val="none"/>
        <c:tickLblPos val="none"/>
        <c:crossAx val="-7870648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2179068553026753"/>
          <c:y val="2.5008501906061371E-2"/>
          <c:w val="0.47820931446973236"/>
          <c:h val="0.9449812958066649"/>
        </c:manualLayout>
      </c:layout>
      <c:barChart>
        <c:barDir val="bar"/>
        <c:grouping val="clustered"/>
        <c:varyColors val="0"/>
        <c:ser>
          <c:idx val="0"/>
          <c:order val="0"/>
          <c:spPr>
            <a:solidFill>
              <a:srgbClr val="00AEE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загальна'!$I$277:$I$283</c:f>
              <c:strCache>
                <c:ptCount val="7"/>
                <c:pt idx="0">
                  <c:v>спілкуються в чаті</c:v>
                </c:pt>
                <c:pt idx="1">
                  <c:v>підтримують психологічно</c:v>
                </c:pt>
                <c:pt idx="2">
                  <c:v>поширюють актуальну інформацію серед батьків учнів (щодо мінної безпеки, правил
поведінки учнів під час сигналу повітряної тривоги тощо)</c:v>
                </c:pt>
                <c:pt idx="3">
                  <c:v>рекомендують навчальні матеріали/відеоконтент, розроблені Департаментом освіти і
науки міста Києва та КНП «ОСВІТНЯ АГЕНЦІЯ МІСТА КИЄВА»</c:v>
                </c:pt>
                <c:pt idx="4">
                  <c:v>рекомендують проєкти/курси, де надають психологічну підтримку батькам</c:v>
                </c:pt>
                <c:pt idx="5">
                  <c:v>організовують спільні неформальні зустрічі офлайн чи онлайн</c:v>
                </c:pt>
                <c:pt idx="6">
                  <c:v>інше</c:v>
                </c:pt>
              </c:strCache>
            </c:strRef>
          </c:cat>
          <c:val>
            <c:numRef>
              <c:f>'% загальна'!$J$277:$J$283</c:f>
              <c:numCache>
                <c:formatCode>0.0</c:formatCode>
                <c:ptCount val="7"/>
                <c:pt idx="0">
                  <c:v>75.085557837097866</c:v>
                </c:pt>
                <c:pt idx="1">
                  <c:v>70.636550308008211</c:v>
                </c:pt>
                <c:pt idx="2">
                  <c:v>63.586584531143039</c:v>
                </c:pt>
                <c:pt idx="3">
                  <c:v>49.212867898699514</c:v>
                </c:pt>
                <c:pt idx="4">
                  <c:v>32.854209445585198</c:v>
                </c:pt>
                <c:pt idx="5">
                  <c:v>26.283367556468168</c:v>
                </c:pt>
                <c:pt idx="6">
                  <c:v>5.2703627652292964</c:v>
                </c:pt>
              </c:numCache>
            </c:numRef>
          </c:val>
          <c:extLst xmlns:c16r2="http://schemas.microsoft.com/office/drawing/2015/06/chart">
            <c:ext xmlns:c16="http://schemas.microsoft.com/office/drawing/2014/chart" uri="{C3380CC4-5D6E-409C-BE32-E72D297353CC}">
              <c16:uniqueId val="{00000000-E29E-410B-BABA-1BF93F8BE636}"/>
            </c:ext>
          </c:extLst>
        </c:ser>
        <c:dLbls>
          <c:showLegendKey val="0"/>
          <c:showVal val="0"/>
          <c:showCatName val="0"/>
          <c:showSerName val="0"/>
          <c:showPercent val="0"/>
          <c:showBubbleSize val="0"/>
        </c:dLbls>
        <c:gapWidth val="105"/>
        <c:axId val="-716604800"/>
        <c:axId val="-713314480"/>
      </c:barChart>
      <c:catAx>
        <c:axId val="-71660480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Century" panose="02040604050505020304" pitchFamily="18" charset="0"/>
                <a:ea typeface="+mn-ea"/>
                <a:cs typeface="+mn-cs"/>
              </a:defRPr>
            </a:pPr>
            <a:endParaRPr lang="uk-UA"/>
          </a:p>
        </c:txPr>
        <c:crossAx val="-713314480"/>
        <c:crosses val="autoZero"/>
        <c:auto val="1"/>
        <c:lblAlgn val="ctr"/>
        <c:lblOffset val="100"/>
        <c:noMultiLvlLbl val="0"/>
      </c:catAx>
      <c:valAx>
        <c:axId val="-713314480"/>
        <c:scaling>
          <c:orientation val="minMax"/>
        </c:scaling>
        <c:delete val="1"/>
        <c:axPos val="t"/>
        <c:numFmt formatCode="0.0" sourceLinked="1"/>
        <c:majorTickMark val="none"/>
        <c:minorTickMark val="none"/>
        <c:tickLblPos val="none"/>
        <c:crossAx val="-7166048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 загальна'!$J$286</c:f>
              <c:strCache>
                <c:ptCount val="1"/>
                <c:pt idx="0">
                  <c:v>ні</c:v>
                </c:pt>
              </c:strCache>
            </c:strRef>
          </c:tx>
          <c:spPr>
            <a:solidFill>
              <a:schemeClr val="bg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загальна'!$K$285:$N$285</c:f>
              <c:strCache>
                <c:ptCount val="4"/>
                <c:pt idx="0">
                  <c:v>адміністрація
закладу освіти</c:v>
                </c:pt>
                <c:pt idx="1">
                  <c:v>колеги</c:v>
                </c:pt>
                <c:pt idx="2">
                  <c:v>батьки учнів</c:v>
                </c:pt>
                <c:pt idx="3">
                  <c:v>учні</c:v>
                </c:pt>
              </c:strCache>
            </c:strRef>
          </c:cat>
          <c:val>
            <c:numRef>
              <c:f>'% загальна'!$K$286:$N$286</c:f>
              <c:numCache>
                <c:formatCode>0.0</c:formatCode>
                <c:ptCount val="4"/>
                <c:pt idx="0">
                  <c:v>4.6448087431693983</c:v>
                </c:pt>
                <c:pt idx="1">
                  <c:v>3.0116358658453115</c:v>
                </c:pt>
                <c:pt idx="2">
                  <c:v>16.938341601700916</c:v>
                </c:pt>
                <c:pt idx="3">
                  <c:v>9.5707248416608017</c:v>
                </c:pt>
              </c:numCache>
            </c:numRef>
          </c:val>
          <c:extLst xmlns:c16r2="http://schemas.microsoft.com/office/drawing/2015/06/chart">
            <c:ext xmlns:c16="http://schemas.microsoft.com/office/drawing/2014/chart" uri="{C3380CC4-5D6E-409C-BE32-E72D297353CC}">
              <c16:uniqueId val="{00000000-74DD-4BD5-A238-6A83DD0D3DF7}"/>
            </c:ext>
          </c:extLst>
        </c:ser>
        <c:ser>
          <c:idx val="1"/>
          <c:order val="1"/>
          <c:tx>
            <c:strRef>
              <c:f>'% загальна'!$J$287</c:f>
              <c:strCache>
                <c:ptCount val="1"/>
                <c:pt idx="0">
                  <c:v>так, частково</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загальна'!$K$285:$N$285</c:f>
              <c:strCache>
                <c:ptCount val="4"/>
                <c:pt idx="0">
                  <c:v>адміністрація
закладу освіти</c:v>
                </c:pt>
                <c:pt idx="1">
                  <c:v>колеги</c:v>
                </c:pt>
                <c:pt idx="2">
                  <c:v>батьки учнів</c:v>
                </c:pt>
                <c:pt idx="3">
                  <c:v>учні</c:v>
                </c:pt>
              </c:strCache>
            </c:strRef>
          </c:cat>
          <c:val>
            <c:numRef>
              <c:f>'% загальна'!$K$287:$N$287</c:f>
              <c:numCache>
                <c:formatCode>0.0</c:formatCode>
                <c:ptCount val="4"/>
                <c:pt idx="0">
                  <c:v>32.923497267759558</c:v>
                </c:pt>
                <c:pt idx="1">
                  <c:v>37.508555783709795</c:v>
                </c:pt>
                <c:pt idx="2">
                  <c:v>55.563430191353646</c:v>
                </c:pt>
                <c:pt idx="3">
                  <c:v>50.387051372273042</c:v>
                </c:pt>
              </c:numCache>
            </c:numRef>
          </c:val>
          <c:extLst xmlns:c16r2="http://schemas.microsoft.com/office/drawing/2015/06/chart">
            <c:ext xmlns:c16="http://schemas.microsoft.com/office/drawing/2014/chart" uri="{C3380CC4-5D6E-409C-BE32-E72D297353CC}">
              <c16:uniqueId val="{00000001-74DD-4BD5-A238-6A83DD0D3DF7}"/>
            </c:ext>
          </c:extLst>
        </c:ser>
        <c:ser>
          <c:idx val="2"/>
          <c:order val="2"/>
          <c:tx>
            <c:strRef>
              <c:f>'% загальна'!$J$288</c:f>
              <c:strCache>
                <c:ptCount val="1"/>
                <c:pt idx="0">
                  <c:v>так, повною мірою</c:v>
                </c:pt>
              </c:strCache>
            </c:strRef>
          </c:tx>
          <c:spPr>
            <a:solidFill>
              <a:srgbClr val="00AEE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загальна'!$K$285:$N$285</c:f>
              <c:strCache>
                <c:ptCount val="4"/>
                <c:pt idx="0">
                  <c:v>адміністрація
закладу освіти</c:v>
                </c:pt>
                <c:pt idx="1">
                  <c:v>колеги</c:v>
                </c:pt>
                <c:pt idx="2">
                  <c:v>батьки учнів</c:v>
                </c:pt>
                <c:pt idx="3">
                  <c:v>учні</c:v>
                </c:pt>
              </c:strCache>
            </c:strRef>
          </c:cat>
          <c:val>
            <c:numRef>
              <c:f>'% загальна'!$K$288:$N$288</c:f>
              <c:numCache>
                <c:formatCode>0.0</c:formatCode>
                <c:ptCount val="4"/>
                <c:pt idx="0">
                  <c:v>62.5</c:v>
                </c:pt>
                <c:pt idx="1">
                  <c:v>59.479808350444898</c:v>
                </c:pt>
                <c:pt idx="2">
                  <c:v>27.498228206945424</c:v>
                </c:pt>
                <c:pt idx="3">
                  <c:v>40.042223786066145</c:v>
                </c:pt>
              </c:numCache>
            </c:numRef>
          </c:val>
          <c:extLst xmlns:c16r2="http://schemas.microsoft.com/office/drawing/2015/06/chart">
            <c:ext xmlns:c16="http://schemas.microsoft.com/office/drawing/2014/chart" uri="{C3380CC4-5D6E-409C-BE32-E72D297353CC}">
              <c16:uniqueId val="{00000002-74DD-4BD5-A238-6A83DD0D3DF7}"/>
            </c:ext>
          </c:extLst>
        </c:ser>
        <c:dLbls>
          <c:showLegendKey val="0"/>
          <c:showVal val="0"/>
          <c:showCatName val="0"/>
          <c:showSerName val="0"/>
          <c:showPercent val="0"/>
          <c:showBubbleSize val="0"/>
        </c:dLbls>
        <c:gapWidth val="150"/>
        <c:overlap val="100"/>
        <c:axId val="-713316656"/>
        <c:axId val="-713311760"/>
      </c:barChart>
      <c:catAx>
        <c:axId val="-713316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entury" panose="02040604050505020304" pitchFamily="18" charset="0"/>
                <a:ea typeface="+mn-ea"/>
                <a:cs typeface="+mn-cs"/>
              </a:defRPr>
            </a:pPr>
            <a:endParaRPr lang="uk-UA"/>
          </a:p>
        </c:txPr>
        <c:crossAx val="-713311760"/>
        <c:crosses val="autoZero"/>
        <c:auto val="1"/>
        <c:lblAlgn val="ctr"/>
        <c:lblOffset val="100"/>
        <c:noMultiLvlLbl val="0"/>
      </c:catAx>
      <c:valAx>
        <c:axId val="-713311760"/>
        <c:scaling>
          <c:orientation val="minMax"/>
        </c:scaling>
        <c:delete val="1"/>
        <c:axPos val="l"/>
        <c:numFmt formatCode="0%" sourceLinked="1"/>
        <c:majorTickMark val="none"/>
        <c:minorTickMark val="none"/>
        <c:tickLblPos val="none"/>
        <c:crossAx val="-713316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Century" panose="02040604050505020304" pitchFamily="18" charset="0"/>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745074478692362"/>
          <c:y val="0.12675449961710009"/>
          <c:w val="0.57818762514527777"/>
          <c:h val="0.69741958739455778"/>
        </c:manualLayout>
      </c:layout>
      <c:pieChart>
        <c:varyColors val="1"/>
        <c:ser>
          <c:idx val="0"/>
          <c:order val="0"/>
          <c:explosion val="3"/>
          <c:dPt>
            <c:idx val="0"/>
            <c:bubble3D val="0"/>
            <c:spPr>
              <a:solidFill>
                <a:srgbClr val="00AEEF"/>
              </a:solidFill>
              <a:ln w="19050">
                <a:solidFill>
                  <a:schemeClr val="lt1"/>
                </a:solidFill>
              </a:ln>
              <a:effectLst/>
            </c:spPr>
            <c:extLst xmlns:c16r2="http://schemas.microsoft.com/office/drawing/2015/06/chart">
              <c:ext xmlns:c16="http://schemas.microsoft.com/office/drawing/2014/chart" uri="{C3380CC4-5D6E-409C-BE32-E72D297353CC}">
                <c16:uniqueId val="{00000001-E858-45FC-BDF1-FFC21FD36563}"/>
              </c:ext>
            </c:extLst>
          </c:dPt>
          <c:dPt>
            <c:idx val="1"/>
            <c:bubble3D val="0"/>
            <c:spPr>
              <a:solidFill>
                <a:srgbClr val="FFC000"/>
              </a:solidFill>
              <a:ln w="19050">
                <a:solidFill>
                  <a:schemeClr val="lt1"/>
                </a:solidFill>
              </a:ln>
              <a:effectLst/>
            </c:spPr>
            <c:extLst xmlns:c16r2="http://schemas.microsoft.com/office/drawing/2015/06/chart">
              <c:ext xmlns:c16="http://schemas.microsoft.com/office/drawing/2014/chart" uri="{C3380CC4-5D6E-409C-BE32-E72D297353CC}">
                <c16:uniqueId val="{00000003-E858-45FC-BDF1-FFC21FD36563}"/>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 загальна'!$E$287:$E$288</c:f>
              <c:strCache>
                <c:ptCount val="2"/>
                <c:pt idx="0">
                  <c:v>так</c:v>
                </c:pt>
                <c:pt idx="1">
                  <c:v>ні</c:v>
                </c:pt>
              </c:strCache>
            </c:strRef>
          </c:cat>
          <c:val>
            <c:numRef>
              <c:f>'% загальна'!$F$287:$F$288</c:f>
              <c:numCache>
                <c:formatCode>0.0</c:formatCode>
                <c:ptCount val="2"/>
                <c:pt idx="0">
                  <c:v>47.744107744107758</c:v>
                </c:pt>
                <c:pt idx="1">
                  <c:v>52.255892255892249</c:v>
                </c:pt>
              </c:numCache>
            </c:numRef>
          </c:val>
          <c:extLst xmlns:c16r2="http://schemas.microsoft.com/office/drawing/2015/06/chart">
            <c:ext xmlns:c16="http://schemas.microsoft.com/office/drawing/2014/chart" uri="{C3380CC4-5D6E-409C-BE32-E72D297353CC}">
              <c16:uniqueId val="{00000004-E858-45FC-BDF1-FFC21FD3656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Century" panose="02040604050505020304" pitchFamily="18" charset="0"/>
              <a:ea typeface="+mn-ea"/>
              <a:cs typeface="+mn-cs"/>
            </a:defRPr>
          </a:pPr>
          <a:endParaRPr lang="uk-UA"/>
        </a:p>
      </c:txPr>
    </c:legend>
    <c:plotVisOnly val="1"/>
    <c:dispBlanksAs val="zero"/>
    <c:showDLblsOverMax val="0"/>
  </c:chart>
  <c:spPr>
    <a:noFill/>
    <a:ln>
      <a:noFill/>
    </a:ln>
    <a:effectLst/>
  </c:spPr>
  <c:txPr>
    <a:bodyPr/>
    <a:lstStyle/>
    <a:p>
      <a:pPr>
        <a:defRPr/>
      </a:pPr>
      <a:endParaRPr lang="uk-UA"/>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AEE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загальна'!$E$282:$E$285</c:f>
              <c:strCache>
                <c:ptCount val="4"/>
                <c:pt idx="0">
                  <c:v>спеціаліст</c:v>
                </c:pt>
                <c:pt idx="1">
                  <c:v>друга категорія</c:v>
                </c:pt>
                <c:pt idx="2">
                  <c:v>перша категорія</c:v>
                </c:pt>
                <c:pt idx="3">
                  <c:v>вища категорія</c:v>
                </c:pt>
              </c:strCache>
            </c:strRef>
          </c:cat>
          <c:val>
            <c:numRef>
              <c:f>'% загальна'!$F$282:$F$285</c:f>
              <c:numCache>
                <c:formatCode>0.0</c:formatCode>
                <c:ptCount val="4"/>
                <c:pt idx="0">
                  <c:v>13.063973063973062</c:v>
                </c:pt>
                <c:pt idx="1">
                  <c:v>11.515151515151516</c:v>
                </c:pt>
                <c:pt idx="2">
                  <c:v>16.228956228956228</c:v>
                </c:pt>
                <c:pt idx="3">
                  <c:v>59.191919191919197</c:v>
                </c:pt>
              </c:numCache>
            </c:numRef>
          </c:val>
          <c:extLst xmlns:c16r2="http://schemas.microsoft.com/office/drawing/2015/06/chart">
            <c:ext xmlns:c16="http://schemas.microsoft.com/office/drawing/2014/chart" uri="{C3380CC4-5D6E-409C-BE32-E72D297353CC}">
              <c16:uniqueId val="{00000000-B75A-42A1-8BA1-0E33FC15B385}"/>
            </c:ext>
          </c:extLst>
        </c:ser>
        <c:dLbls>
          <c:showLegendKey val="0"/>
          <c:showVal val="0"/>
          <c:showCatName val="0"/>
          <c:showSerName val="0"/>
          <c:showPercent val="0"/>
          <c:showBubbleSize val="0"/>
        </c:dLbls>
        <c:gapWidth val="126"/>
        <c:axId val="-787066480"/>
        <c:axId val="-717233952"/>
      </c:barChart>
      <c:catAx>
        <c:axId val="-787066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entury" panose="02040604050505020304" pitchFamily="18" charset="0"/>
                <a:ea typeface="+mn-ea"/>
                <a:cs typeface="+mn-cs"/>
              </a:defRPr>
            </a:pPr>
            <a:endParaRPr lang="uk-UA"/>
          </a:p>
        </c:txPr>
        <c:crossAx val="-717233952"/>
        <c:crosses val="autoZero"/>
        <c:auto val="1"/>
        <c:lblAlgn val="ctr"/>
        <c:lblOffset val="100"/>
        <c:noMultiLvlLbl val="0"/>
      </c:catAx>
      <c:valAx>
        <c:axId val="-717233952"/>
        <c:scaling>
          <c:orientation val="minMax"/>
        </c:scaling>
        <c:delete val="1"/>
        <c:axPos val="b"/>
        <c:numFmt formatCode="0.0" sourceLinked="1"/>
        <c:majorTickMark val="none"/>
        <c:minorTickMark val="none"/>
        <c:tickLblPos val="none"/>
        <c:crossAx val="-787066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443328458678118"/>
          <c:y val="5.9738623084620482E-2"/>
          <c:w val="0.64060616888843169"/>
          <c:h val="0.71831193732145315"/>
        </c:manualLayout>
      </c:layout>
      <c:pieChart>
        <c:varyColors val="1"/>
        <c:ser>
          <c:idx val="0"/>
          <c:order val="0"/>
          <c:explosion val="7"/>
          <c:dPt>
            <c:idx val="0"/>
            <c:bubble3D val="0"/>
            <c:spPr>
              <a:solidFill>
                <a:srgbClr val="00AEEF"/>
              </a:solidFill>
              <a:ln w="19050">
                <a:solidFill>
                  <a:schemeClr val="lt1"/>
                </a:solidFill>
              </a:ln>
              <a:effectLst/>
            </c:spPr>
            <c:extLst xmlns:c16r2="http://schemas.microsoft.com/office/drawing/2015/06/chart">
              <c:ext xmlns:c16="http://schemas.microsoft.com/office/drawing/2014/chart" uri="{C3380CC4-5D6E-409C-BE32-E72D297353CC}">
                <c16:uniqueId val="{00000001-CE4A-4AB1-81C2-F728CF08D3AF}"/>
              </c:ext>
            </c:extLst>
          </c:dPt>
          <c:dPt>
            <c:idx val="1"/>
            <c:bubble3D val="0"/>
            <c:spPr>
              <a:solidFill>
                <a:srgbClr val="FFC000"/>
              </a:solidFill>
              <a:ln w="19050">
                <a:solidFill>
                  <a:schemeClr val="lt1"/>
                </a:solidFill>
              </a:ln>
              <a:effectLst/>
            </c:spPr>
            <c:extLst xmlns:c16r2="http://schemas.microsoft.com/office/drawing/2015/06/chart">
              <c:ext xmlns:c16="http://schemas.microsoft.com/office/drawing/2014/chart" uri="{C3380CC4-5D6E-409C-BE32-E72D297353CC}">
                <c16:uniqueId val="{00000003-CE4A-4AB1-81C2-F728CF08D3AF}"/>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 загальна'!$E$290:$E$291</c:f>
              <c:strCache>
                <c:ptCount val="2"/>
                <c:pt idx="0">
                  <c:v>учитель 1 – 4 класів</c:v>
                </c:pt>
                <c:pt idx="1">
                  <c:v>учитель-предметник</c:v>
                </c:pt>
              </c:strCache>
            </c:strRef>
          </c:cat>
          <c:val>
            <c:numRef>
              <c:f>'% загальна'!$F$290:$F$291</c:f>
              <c:numCache>
                <c:formatCode>0.0</c:formatCode>
                <c:ptCount val="2"/>
                <c:pt idx="0">
                  <c:v>26.801346801346799</c:v>
                </c:pt>
                <c:pt idx="1">
                  <c:v>73.19865319865319</c:v>
                </c:pt>
              </c:numCache>
            </c:numRef>
          </c:val>
          <c:extLst xmlns:c16r2="http://schemas.microsoft.com/office/drawing/2015/06/chart">
            <c:ext xmlns:c16="http://schemas.microsoft.com/office/drawing/2014/chart" uri="{C3380CC4-5D6E-409C-BE32-E72D297353CC}">
              <c16:uniqueId val="{00000004-CE4A-4AB1-81C2-F728CF08D3A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Century" panose="02040604050505020304" pitchFamily="18" charset="0"/>
              <a:ea typeface="+mn-ea"/>
              <a:cs typeface="+mn-cs"/>
            </a:defRPr>
          </a:pPr>
          <a:endParaRPr lang="uk-UA"/>
        </a:p>
      </c:txPr>
    </c:legend>
    <c:plotVisOnly val="1"/>
    <c:dispBlanksAs val="zero"/>
    <c:showDLblsOverMax val="0"/>
  </c:chart>
  <c:spPr>
    <a:noFill/>
    <a:ln>
      <a:noFill/>
    </a:ln>
    <a:effectLst/>
  </c:spPr>
  <c:txPr>
    <a:bodyPr/>
    <a:lstStyle/>
    <a:p>
      <a:pPr>
        <a:defRPr/>
      </a:pPr>
      <a:endParaRPr lang="uk-UA"/>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AEE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загальна'!$E$294:$E$299</c:f>
              <c:strCache>
                <c:ptCount val="6"/>
                <c:pt idx="0">
                  <c:v>філологічного</c:v>
                </c:pt>
                <c:pt idx="1">
                  <c:v>природничо-математичного</c:v>
                </c:pt>
                <c:pt idx="2">
                  <c:v>суспільно-гуманітарного</c:v>
                </c:pt>
                <c:pt idx="3">
                  <c:v>художньо-естетичного</c:v>
                </c:pt>
                <c:pt idx="4">
                  <c:v>фізкультурно-військового</c:v>
                </c:pt>
                <c:pt idx="5">
                  <c:v>предмети в початковій школі</c:v>
                </c:pt>
              </c:strCache>
            </c:strRef>
          </c:cat>
          <c:val>
            <c:numRef>
              <c:f>'% загальна'!$F$294:$F$299</c:f>
              <c:numCache>
                <c:formatCode>0.0</c:formatCode>
                <c:ptCount val="6"/>
                <c:pt idx="0">
                  <c:v>27.205387205387197</c:v>
                </c:pt>
                <c:pt idx="1">
                  <c:v>25.050505050505052</c:v>
                </c:pt>
                <c:pt idx="2">
                  <c:v>12.794612794612792</c:v>
                </c:pt>
                <c:pt idx="3">
                  <c:v>6.8686868686868676</c:v>
                </c:pt>
                <c:pt idx="4">
                  <c:v>5.8585858585858563</c:v>
                </c:pt>
                <c:pt idx="5">
                  <c:v>26.8</c:v>
                </c:pt>
              </c:numCache>
            </c:numRef>
          </c:val>
          <c:extLst xmlns:c16r2="http://schemas.microsoft.com/office/drawing/2015/06/chart">
            <c:ext xmlns:c16="http://schemas.microsoft.com/office/drawing/2014/chart" uri="{C3380CC4-5D6E-409C-BE32-E72D297353CC}">
              <c16:uniqueId val="{00000000-EA65-4AEE-A585-845721D39A5C}"/>
            </c:ext>
          </c:extLst>
        </c:ser>
        <c:dLbls>
          <c:showLegendKey val="0"/>
          <c:showVal val="0"/>
          <c:showCatName val="0"/>
          <c:showSerName val="0"/>
          <c:showPercent val="0"/>
          <c:showBubbleSize val="0"/>
        </c:dLbls>
        <c:gapWidth val="108"/>
        <c:axId val="-717233408"/>
        <c:axId val="-717235040"/>
      </c:barChart>
      <c:catAx>
        <c:axId val="-71723340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entury" panose="02040604050505020304" pitchFamily="18" charset="0"/>
                <a:ea typeface="+mn-ea"/>
                <a:cs typeface="+mn-cs"/>
              </a:defRPr>
            </a:pPr>
            <a:endParaRPr lang="uk-UA"/>
          </a:p>
        </c:txPr>
        <c:crossAx val="-717235040"/>
        <c:crosses val="autoZero"/>
        <c:auto val="1"/>
        <c:lblAlgn val="ctr"/>
        <c:lblOffset val="100"/>
        <c:noMultiLvlLbl val="0"/>
      </c:catAx>
      <c:valAx>
        <c:axId val="-717235040"/>
        <c:scaling>
          <c:orientation val="minMax"/>
        </c:scaling>
        <c:delete val="1"/>
        <c:axPos val="t"/>
        <c:numFmt formatCode="0.0" sourceLinked="1"/>
        <c:majorTickMark val="none"/>
        <c:minorTickMark val="none"/>
        <c:tickLblPos val="none"/>
        <c:crossAx val="-7172334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614302737917389E-2"/>
          <c:y val="4.3308800915282067E-2"/>
          <c:w val="0.97034133367188535"/>
          <c:h val="0.82000674781809535"/>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02-9EDD-4C62-8452-6BA088AC39D7}"/>
              </c:ext>
            </c:extLst>
          </c:dPt>
          <c:dPt>
            <c:idx val="1"/>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01-9EDD-4C62-8452-6BA088AC39D7}"/>
              </c:ext>
            </c:extLst>
          </c:dPt>
          <c:dPt>
            <c:idx val="2"/>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3-9EDD-4C62-8452-6BA088AC39D7}"/>
              </c:ext>
            </c:extLst>
          </c:dPt>
          <c:dPt>
            <c:idx val="3"/>
            <c:invertIfNegative val="0"/>
            <c:bubble3D val="0"/>
            <c:spPr>
              <a:solidFill>
                <a:srgbClr val="00AEEF"/>
              </a:solidFill>
              <a:ln>
                <a:noFill/>
              </a:ln>
              <a:effectLst/>
            </c:spPr>
            <c:extLst xmlns:c16r2="http://schemas.microsoft.com/office/drawing/2015/06/chart">
              <c:ext xmlns:c16="http://schemas.microsoft.com/office/drawing/2014/chart" uri="{C3380CC4-5D6E-409C-BE32-E72D297353CC}">
                <c16:uniqueId val="{00000004-9EDD-4C62-8452-6BA088AC39D7}"/>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загальна'!$H$2:$H$6</c:f>
              <c:strCache>
                <c:ptCount val="5"/>
                <c:pt idx="0">
                  <c:v>дуже добре</c:v>
                </c:pt>
                <c:pt idx="1">
                  <c:v>добре</c:v>
                </c:pt>
                <c:pt idx="2">
                  <c:v>задовільно (ні добре, ні погано)</c:v>
                </c:pt>
                <c:pt idx="3">
                  <c:v>погано</c:v>
                </c:pt>
                <c:pt idx="4">
                  <c:v>дуже погано</c:v>
                </c:pt>
              </c:strCache>
            </c:strRef>
          </c:cat>
          <c:val>
            <c:numRef>
              <c:f>'% загальна'!$I$2:$I$6</c:f>
              <c:numCache>
                <c:formatCode>0.0</c:formatCode>
                <c:ptCount val="5"/>
                <c:pt idx="0">
                  <c:v>5.1851851851851851</c:v>
                </c:pt>
                <c:pt idx="1">
                  <c:v>39.528619528619529</c:v>
                </c:pt>
                <c:pt idx="2">
                  <c:v>49.360269360269349</c:v>
                </c:pt>
                <c:pt idx="3">
                  <c:v>5.3872053872053876</c:v>
                </c:pt>
                <c:pt idx="4">
                  <c:v>0.53872053872053871</c:v>
                </c:pt>
              </c:numCache>
            </c:numRef>
          </c:val>
          <c:extLst xmlns:c16r2="http://schemas.microsoft.com/office/drawing/2015/06/chart">
            <c:ext xmlns:c16="http://schemas.microsoft.com/office/drawing/2014/chart" uri="{C3380CC4-5D6E-409C-BE32-E72D297353CC}">
              <c16:uniqueId val="{00000000-9EDD-4C62-8452-6BA088AC39D7}"/>
            </c:ext>
          </c:extLst>
        </c:ser>
        <c:dLbls>
          <c:showLegendKey val="0"/>
          <c:showVal val="0"/>
          <c:showCatName val="0"/>
          <c:showSerName val="0"/>
          <c:showPercent val="0"/>
          <c:showBubbleSize val="0"/>
        </c:dLbls>
        <c:gapWidth val="119"/>
        <c:axId val="-717232864"/>
        <c:axId val="-717232320"/>
      </c:barChart>
      <c:catAx>
        <c:axId val="-717232864"/>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Century" panose="02040604050505020304" pitchFamily="18" charset="0"/>
                <a:ea typeface="+mn-ea"/>
                <a:cs typeface="+mn-cs"/>
              </a:defRPr>
            </a:pPr>
            <a:endParaRPr lang="uk-UA"/>
          </a:p>
        </c:txPr>
        <c:crossAx val="-717232320"/>
        <c:crosses val="autoZero"/>
        <c:auto val="1"/>
        <c:lblAlgn val="ctr"/>
        <c:lblOffset val="100"/>
        <c:noMultiLvlLbl val="0"/>
      </c:catAx>
      <c:valAx>
        <c:axId val="-717232320"/>
        <c:scaling>
          <c:orientation val="minMax"/>
        </c:scaling>
        <c:delete val="1"/>
        <c:axPos val="r"/>
        <c:numFmt formatCode="0.0" sourceLinked="1"/>
        <c:majorTickMark val="none"/>
        <c:minorTickMark val="none"/>
        <c:tickLblPos val="none"/>
        <c:crossAx val="-7172328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433870871517616E-2"/>
          <c:y val="0.14046059607963793"/>
          <c:w val="0.97044548408266129"/>
          <c:h val="0.7392396423737253"/>
        </c:manualLayout>
      </c:layout>
      <c:barChart>
        <c:barDir val="col"/>
        <c:grouping val="clustered"/>
        <c:varyColors val="0"/>
        <c:ser>
          <c:idx val="0"/>
          <c:order val="0"/>
          <c:tx>
            <c:strRef>
              <c:f>'% загальна'!$I$9</c:f>
              <c:strCache>
                <c:ptCount val="1"/>
                <c:pt idx="0">
                  <c:v>нормально харчуються</c:v>
                </c:pt>
              </c:strCache>
            </c:strRef>
          </c:tx>
          <c:spPr>
            <a:solidFill>
              <a:srgbClr val="00AEE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загальна'!$H$10:$H$13</c:f>
              <c:strCache>
                <c:ptCount val="4"/>
                <c:pt idx="0">
                  <c:v>так</c:v>
                </c:pt>
                <c:pt idx="1">
                  <c:v>частково</c:v>
                </c:pt>
                <c:pt idx="2">
                  <c:v>ні</c:v>
                </c:pt>
                <c:pt idx="3">
                  <c:v>важко відповісти</c:v>
                </c:pt>
              </c:strCache>
            </c:strRef>
          </c:cat>
          <c:val>
            <c:numRef>
              <c:f>'% загальна'!$I$10:$I$13</c:f>
              <c:numCache>
                <c:formatCode>0.0</c:formatCode>
                <c:ptCount val="4"/>
                <c:pt idx="0">
                  <c:v>46.060606060606048</c:v>
                </c:pt>
                <c:pt idx="1">
                  <c:v>43.905723905723903</c:v>
                </c:pt>
                <c:pt idx="2">
                  <c:v>5.1178451178451168</c:v>
                </c:pt>
                <c:pt idx="3">
                  <c:v>4.9158249158249161</c:v>
                </c:pt>
              </c:numCache>
            </c:numRef>
          </c:val>
          <c:extLst xmlns:c16r2="http://schemas.microsoft.com/office/drawing/2015/06/chart">
            <c:ext xmlns:c16="http://schemas.microsoft.com/office/drawing/2014/chart" uri="{C3380CC4-5D6E-409C-BE32-E72D297353CC}">
              <c16:uniqueId val="{00000000-6B20-4815-9C5E-EE09588605AB}"/>
            </c:ext>
          </c:extLst>
        </c:ser>
        <c:ser>
          <c:idx val="1"/>
          <c:order val="1"/>
          <c:tx>
            <c:strRef>
              <c:f>'% загальна'!$J$9</c:f>
              <c:strCache>
                <c:ptCount val="1"/>
                <c:pt idx="0">
                  <c:v>стежать за своїм здоров’ям (ведуть активний спосіб життя, проходять
плановий огляд у лікаря тощо)</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загальна'!$H$10:$H$13</c:f>
              <c:strCache>
                <c:ptCount val="4"/>
                <c:pt idx="0">
                  <c:v>так</c:v>
                </c:pt>
                <c:pt idx="1">
                  <c:v>частково</c:v>
                </c:pt>
                <c:pt idx="2">
                  <c:v>ні</c:v>
                </c:pt>
                <c:pt idx="3">
                  <c:v>важко відповісти</c:v>
                </c:pt>
              </c:strCache>
            </c:strRef>
          </c:cat>
          <c:val>
            <c:numRef>
              <c:f>'% загальна'!$J$10:$J$13</c:f>
              <c:numCache>
                <c:formatCode>0.0</c:formatCode>
                <c:ptCount val="4"/>
                <c:pt idx="0">
                  <c:v>31.313131313131308</c:v>
                </c:pt>
                <c:pt idx="1">
                  <c:v>54.545454545454547</c:v>
                </c:pt>
                <c:pt idx="2">
                  <c:v>7.6767676767676774</c:v>
                </c:pt>
                <c:pt idx="3">
                  <c:v>6.4646464646464654</c:v>
                </c:pt>
              </c:numCache>
            </c:numRef>
          </c:val>
          <c:extLst xmlns:c16r2="http://schemas.microsoft.com/office/drawing/2015/06/chart">
            <c:ext xmlns:c16="http://schemas.microsoft.com/office/drawing/2014/chart" uri="{C3380CC4-5D6E-409C-BE32-E72D297353CC}">
              <c16:uniqueId val="{00000001-6B20-4815-9C5E-EE09588605AB}"/>
            </c:ext>
          </c:extLst>
        </c:ser>
        <c:ser>
          <c:idx val="2"/>
          <c:order val="2"/>
          <c:tx>
            <c:strRef>
              <c:f>'% загальна'!$K$9</c:f>
              <c:strCache>
                <c:ptCount val="1"/>
                <c:pt idx="0">
                  <c:v>мають повноцінний сон</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Century" panose="02040604050505020304" pitchFamily="18" charset="0"/>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загальна'!$H$10:$H$13</c:f>
              <c:strCache>
                <c:ptCount val="4"/>
                <c:pt idx="0">
                  <c:v>так</c:v>
                </c:pt>
                <c:pt idx="1">
                  <c:v>частково</c:v>
                </c:pt>
                <c:pt idx="2">
                  <c:v>ні</c:v>
                </c:pt>
                <c:pt idx="3">
                  <c:v>важко відповісти</c:v>
                </c:pt>
              </c:strCache>
            </c:strRef>
          </c:cat>
          <c:val>
            <c:numRef>
              <c:f>'% загальна'!$K$10:$K$13</c:f>
              <c:numCache>
                <c:formatCode>0.0</c:formatCode>
                <c:ptCount val="4"/>
                <c:pt idx="0">
                  <c:v>18.98989898989899</c:v>
                </c:pt>
                <c:pt idx="1">
                  <c:v>49.5</c:v>
                </c:pt>
                <c:pt idx="2">
                  <c:v>22.558922558922557</c:v>
                </c:pt>
                <c:pt idx="3">
                  <c:v>8.8888888888888893</c:v>
                </c:pt>
              </c:numCache>
            </c:numRef>
          </c:val>
          <c:extLst xmlns:c16r2="http://schemas.microsoft.com/office/drawing/2015/06/chart">
            <c:ext xmlns:c16="http://schemas.microsoft.com/office/drawing/2014/chart" uri="{C3380CC4-5D6E-409C-BE32-E72D297353CC}">
              <c16:uniqueId val="{00000002-6B20-4815-9C5E-EE09588605AB}"/>
            </c:ext>
          </c:extLst>
        </c:ser>
        <c:dLbls>
          <c:showLegendKey val="0"/>
          <c:showVal val="0"/>
          <c:showCatName val="0"/>
          <c:showSerName val="0"/>
          <c:showPercent val="0"/>
          <c:showBubbleSize val="0"/>
        </c:dLbls>
        <c:gapWidth val="219"/>
        <c:overlap val="-27"/>
        <c:axId val="-749101968"/>
        <c:axId val="-749098704"/>
      </c:barChart>
      <c:catAx>
        <c:axId val="-749101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entury" panose="02040604050505020304" pitchFamily="18" charset="0"/>
                <a:ea typeface="+mn-ea"/>
                <a:cs typeface="+mn-cs"/>
              </a:defRPr>
            </a:pPr>
            <a:endParaRPr lang="uk-UA"/>
          </a:p>
        </c:txPr>
        <c:crossAx val="-749098704"/>
        <c:crosses val="autoZero"/>
        <c:auto val="1"/>
        <c:lblAlgn val="ctr"/>
        <c:lblOffset val="100"/>
        <c:noMultiLvlLbl val="0"/>
      </c:catAx>
      <c:valAx>
        <c:axId val="-749098704"/>
        <c:scaling>
          <c:orientation val="minMax"/>
        </c:scaling>
        <c:delete val="1"/>
        <c:axPos val="l"/>
        <c:numFmt formatCode="0.0" sourceLinked="1"/>
        <c:majorTickMark val="none"/>
        <c:minorTickMark val="none"/>
        <c:tickLblPos val="none"/>
        <c:crossAx val="-749101968"/>
        <c:crosses val="autoZero"/>
        <c:crossBetween val="between"/>
      </c:valAx>
      <c:spPr>
        <a:noFill/>
        <a:ln>
          <a:noFill/>
        </a:ln>
        <a:effectLst/>
      </c:spPr>
    </c:plotArea>
    <c:legend>
      <c:legendPos val="b"/>
      <c:layout>
        <c:manualLayout>
          <c:xMode val="edge"/>
          <c:yMode val="edge"/>
          <c:x val="0"/>
          <c:y val="0"/>
          <c:w val="1"/>
          <c:h val="0.1658704325096515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entury" panose="02040604050505020304" pitchFamily="18" charset="0"/>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864020501982714E-2"/>
          <c:y val="2.8212772368366314E-2"/>
          <c:w val="0.8707635897682211"/>
          <c:h val="0.94357445526326733"/>
        </c:manualLayout>
      </c:layout>
      <c:barChart>
        <c:barDir val="bar"/>
        <c:grouping val="clustered"/>
        <c:varyColors val="0"/>
        <c:ser>
          <c:idx val="0"/>
          <c:order val="0"/>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lang="uk-UA" sz="900" b="0" i="0" u="none" strike="noStrike" kern="1200" baseline="0">
                    <a:solidFill>
                      <a:schemeClr val="tx1">
                        <a:lumMod val="75000"/>
                        <a:lumOff val="25000"/>
                      </a:schemeClr>
                    </a:solidFill>
                    <a:latin typeface="+mn-lt"/>
                    <a:ea typeface="+mn-ea"/>
                    <a:cs typeface="+mn-cs"/>
                  </a:defRPr>
                </a:pPr>
                <a:endParaRPr lang="uk-UA"/>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 загальна'!$H$101:$H$106</c:f>
              <c:strCache>
                <c:ptCount val="6"/>
                <c:pt idx="0">
                  <c:v>не шкодують про своє професійне минуле</c:v>
                </c:pt>
                <c:pt idx="1">
                  <c:v>відчувають себе корисними у суспільстві, як педагоги</c:v>
                </c:pt>
                <c:pt idx="2">
                  <c:v>впевнені у своїх рішеннях, котрі стосуються професійної діяльності</c:v>
                </c:pt>
                <c:pt idx="3">
                  <c:v>цікавляться подіями/реформами/нововведеннями, котрі відбуваються в освіті</c:v>
                </c:pt>
                <c:pt idx="4">
                  <c:v>складнощі, які виникають у професійній діяльності, їх не лякають</c:v>
                </c:pt>
                <c:pt idx="5">
                  <c:v>мають плани щодо професійного майбутнього </c:v>
                </c:pt>
              </c:strCache>
            </c:strRef>
          </c:cat>
          <c:val>
            <c:numRef>
              <c:f>'% загальна'!$I$101:$I$106</c:f>
              <c:numCache>
                <c:formatCode>0.0</c:formatCode>
                <c:ptCount val="6"/>
                <c:pt idx="0">
                  <c:v>4.5</c:v>
                </c:pt>
                <c:pt idx="1">
                  <c:v>4.4000000000000004</c:v>
                </c:pt>
                <c:pt idx="2">
                  <c:v>4.3</c:v>
                </c:pt>
                <c:pt idx="3">
                  <c:v>4.0999999999999996</c:v>
                </c:pt>
                <c:pt idx="4">
                  <c:v>4</c:v>
                </c:pt>
                <c:pt idx="5">
                  <c:v>3.9</c:v>
                </c:pt>
              </c:numCache>
            </c:numRef>
          </c:val>
          <c:extLst xmlns:c16r2="http://schemas.microsoft.com/office/drawing/2015/06/chart">
            <c:ext xmlns:c16="http://schemas.microsoft.com/office/drawing/2014/chart" uri="{C3380CC4-5D6E-409C-BE32-E72D297353CC}">
              <c16:uniqueId val="{00000000-E86B-4637-B030-59D5F2A812C4}"/>
            </c:ext>
          </c:extLst>
        </c:ser>
        <c:dLbls>
          <c:showLegendKey val="0"/>
          <c:showVal val="0"/>
          <c:showCatName val="0"/>
          <c:showSerName val="0"/>
          <c:showPercent val="0"/>
          <c:showBubbleSize val="0"/>
        </c:dLbls>
        <c:gapWidth val="147"/>
        <c:axId val="-749099792"/>
        <c:axId val="-749099248"/>
      </c:barChart>
      <c:catAx>
        <c:axId val="-749099792"/>
        <c:scaling>
          <c:orientation val="maxMin"/>
        </c:scaling>
        <c:delete val="1"/>
        <c:axPos val="l"/>
        <c:numFmt formatCode="General" sourceLinked="1"/>
        <c:majorTickMark val="none"/>
        <c:minorTickMark val="none"/>
        <c:tickLblPos val="none"/>
        <c:crossAx val="-749099248"/>
        <c:crosses val="autoZero"/>
        <c:auto val="1"/>
        <c:lblAlgn val="ctr"/>
        <c:lblOffset val="100"/>
        <c:noMultiLvlLbl val="0"/>
      </c:catAx>
      <c:valAx>
        <c:axId val="-749099248"/>
        <c:scaling>
          <c:orientation val="minMax"/>
        </c:scaling>
        <c:delete val="1"/>
        <c:axPos val="t"/>
        <c:numFmt formatCode="0.0" sourceLinked="1"/>
        <c:majorTickMark val="none"/>
        <c:minorTickMark val="none"/>
        <c:tickLblPos val="none"/>
        <c:crossAx val="-749099792"/>
        <c:crosses val="autoZero"/>
        <c:crossBetween val="between"/>
      </c:valAx>
      <c:spPr>
        <a:noFill/>
        <a:ln>
          <a:noFill/>
        </a:ln>
        <a:effectLst/>
      </c:spPr>
    </c:plotArea>
    <c:plotVisOnly val="1"/>
    <c:dispBlanksAs val="gap"/>
    <c:showDLblsOverMax val="0"/>
  </c:chart>
  <c:spPr>
    <a:noFill/>
    <a:ln>
      <a:noFill/>
    </a:ln>
    <a:effectLst/>
  </c:spPr>
  <c:txPr>
    <a:bodyPr/>
    <a:lstStyle/>
    <a:p>
      <a:pPr>
        <a:defRPr lang="uk-UA"/>
      </a:pPr>
      <a:endParaRPr lang="uk-UA"/>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A11A09-F9B7-41AD-A434-F9360E617D1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7FCE32F3-E47D-4A23-A77B-D036A6FE80B4}">
      <dgm:prSet phldrT="[Текст]" custT="1"/>
      <dgm:spPr/>
      <dgm:t>
        <a:bodyPr/>
        <a:lstStyle/>
        <a:p>
          <a:endParaRPr lang="ru-RU" sz="6600" dirty="0">
            <a:solidFill>
              <a:schemeClr val="bg1"/>
            </a:solidFill>
            <a:latin typeface="Century" panose="02040604050505020304" pitchFamily="18" charset="0"/>
          </a:endParaRPr>
        </a:p>
      </dgm:t>
    </dgm:pt>
    <dgm:pt modelId="{3F701924-666A-40C7-8748-ACF33A852106}" type="parTrans" cxnId="{5374E8B3-0782-4188-B7D1-D739953BA806}">
      <dgm:prSet/>
      <dgm:spPr/>
      <dgm:t>
        <a:bodyPr/>
        <a:lstStyle/>
        <a:p>
          <a:endParaRPr lang="ru-RU" sz="2000">
            <a:latin typeface="Century" panose="02040604050505020304" pitchFamily="18" charset="0"/>
          </a:endParaRPr>
        </a:p>
      </dgm:t>
    </dgm:pt>
    <dgm:pt modelId="{B146824B-C9D5-4DA6-ADF5-71FFBBA4B6C5}" type="sibTrans" cxnId="{5374E8B3-0782-4188-B7D1-D739953BA806}">
      <dgm:prSet/>
      <dgm:spPr/>
      <dgm:t>
        <a:bodyPr/>
        <a:lstStyle/>
        <a:p>
          <a:endParaRPr lang="ru-RU" sz="2000">
            <a:latin typeface="Century" panose="02040604050505020304" pitchFamily="18" charset="0"/>
          </a:endParaRPr>
        </a:p>
      </dgm:t>
    </dgm:pt>
    <dgm:pt modelId="{B5D7FE0A-AF11-4C6F-8983-6D7E7F2E0D6C}">
      <dgm:prSet phldrT="[Текст]" custT="1"/>
      <dgm:spPr/>
      <dgm:t>
        <a:bodyPr/>
        <a:lstStyle/>
        <a:p>
          <a:r>
            <a:rPr lang="uk-UA" sz="1600" dirty="0" smtClean="0">
              <a:latin typeface="Century" panose="02040604050505020304" pitchFamily="18" charset="0"/>
            </a:rPr>
            <a:t>1. Методологія дослідження.</a:t>
          </a:r>
          <a:endParaRPr lang="ru-RU" sz="1600" dirty="0">
            <a:latin typeface="Century" panose="02040604050505020304" pitchFamily="18" charset="0"/>
          </a:endParaRPr>
        </a:p>
      </dgm:t>
    </dgm:pt>
    <dgm:pt modelId="{7443DA14-7D92-4758-8853-D949CF1E47F0}" type="parTrans" cxnId="{4764149C-CC11-4918-96C0-778018CC1C78}">
      <dgm:prSet/>
      <dgm:spPr/>
      <dgm:t>
        <a:bodyPr/>
        <a:lstStyle/>
        <a:p>
          <a:endParaRPr lang="ru-RU" sz="2000">
            <a:latin typeface="Century" panose="02040604050505020304" pitchFamily="18" charset="0"/>
          </a:endParaRPr>
        </a:p>
      </dgm:t>
    </dgm:pt>
    <dgm:pt modelId="{545224DC-581D-431A-8AF0-9F9C4CA47FC9}" type="sibTrans" cxnId="{4764149C-CC11-4918-96C0-778018CC1C78}">
      <dgm:prSet/>
      <dgm:spPr/>
      <dgm:t>
        <a:bodyPr/>
        <a:lstStyle/>
        <a:p>
          <a:endParaRPr lang="ru-RU" sz="2000">
            <a:latin typeface="Century" panose="02040604050505020304" pitchFamily="18" charset="0"/>
          </a:endParaRPr>
        </a:p>
      </dgm:t>
    </dgm:pt>
    <dgm:pt modelId="{3ACE428B-533D-4F90-901A-D40A5FDD8489}">
      <dgm:prSet phldrT="[Текст]" custT="1"/>
      <dgm:spPr/>
      <dgm:t>
        <a:bodyPr/>
        <a:lstStyle/>
        <a:p>
          <a:r>
            <a:rPr lang="uk-UA" sz="1600" dirty="0" smtClean="0">
              <a:latin typeface="Century" panose="02040604050505020304" pitchFamily="18" charset="0"/>
            </a:rPr>
            <a:t>2. Резюме дослідження.</a:t>
          </a:r>
          <a:endParaRPr lang="ru-RU" sz="1600" dirty="0">
            <a:latin typeface="Century" panose="02040604050505020304" pitchFamily="18" charset="0"/>
          </a:endParaRPr>
        </a:p>
      </dgm:t>
    </dgm:pt>
    <dgm:pt modelId="{6963B2D8-09EC-4643-8E60-C9252F2413AF}" type="parTrans" cxnId="{C240D14E-5EC5-441F-91A3-4318FE8E2223}">
      <dgm:prSet/>
      <dgm:spPr/>
      <dgm:t>
        <a:bodyPr/>
        <a:lstStyle/>
        <a:p>
          <a:endParaRPr lang="ru-RU" sz="2000">
            <a:latin typeface="Century" panose="02040604050505020304" pitchFamily="18" charset="0"/>
          </a:endParaRPr>
        </a:p>
      </dgm:t>
    </dgm:pt>
    <dgm:pt modelId="{148CA4D4-1B10-4F6A-A043-4B807BA89607}" type="sibTrans" cxnId="{C240D14E-5EC5-441F-91A3-4318FE8E2223}">
      <dgm:prSet/>
      <dgm:spPr/>
      <dgm:t>
        <a:bodyPr/>
        <a:lstStyle/>
        <a:p>
          <a:endParaRPr lang="ru-RU" sz="2000">
            <a:latin typeface="Century" panose="02040604050505020304" pitchFamily="18" charset="0"/>
          </a:endParaRPr>
        </a:p>
      </dgm:t>
    </dgm:pt>
    <dgm:pt modelId="{13A550AC-097D-4531-948E-725178895B16}">
      <dgm:prSet phldrT="[Текст]" custT="1"/>
      <dgm:spPr/>
      <dgm:t>
        <a:bodyPr/>
        <a:lstStyle/>
        <a:p>
          <a:r>
            <a:rPr lang="uk-UA" sz="1600" dirty="0" smtClean="0">
              <a:latin typeface="Century" panose="02040604050505020304" pitchFamily="18" charset="0"/>
            </a:rPr>
            <a:t>3. Оцінка педагогами стану власного здоров’я.</a:t>
          </a:r>
          <a:endParaRPr lang="ru-RU" sz="1600" dirty="0">
            <a:latin typeface="Century" panose="02040604050505020304" pitchFamily="18" charset="0"/>
          </a:endParaRPr>
        </a:p>
      </dgm:t>
    </dgm:pt>
    <dgm:pt modelId="{6CB06BBF-434C-43E5-8494-344347311C9F}" type="parTrans" cxnId="{7013DFDC-82D9-487D-A805-211FE2EF626A}">
      <dgm:prSet/>
      <dgm:spPr/>
      <dgm:t>
        <a:bodyPr/>
        <a:lstStyle/>
        <a:p>
          <a:endParaRPr lang="ru-RU" sz="2000">
            <a:latin typeface="Century" panose="02040604050505020304" pitchFamily="18" charset="0"/>
          </a:endParaRPr>
        </a:p>
      </dgm:t>
    </dgm:pt>
    <dgm:pt modelId="{244D2202-507F-4BD3-ACF4-4ED1AAC33298}" type="sibTrans" cxnId="{7013DFDC-82D9-487D-A805-211FE2EF626A}">
      <dgm:prSet/>
      <dgm:spPr/>
      <dgm:t>
        <a:bodyPr/>
        <a:lstStyle/>
        <a:p>
          <a:endParaRPr lang="ru-RU" sz="2000">
            <a:latin typeface="Century" panose="02040604050505020304" pitchFamily="18" charset="0"/>
          </a:endParaRPr>
        </a:p>
      </dgm:t>
    </dgm:pt>
    <dgm:pt modelId="{47FFEAA0-7D62-498B-89E0-A197190F99E0}">
      <dgm:prSet phldrT="[Текст]" custT="1"/>
      <dgm:spPr/>
      <dgm:t>
        <a:bodyPr/>
        <a:lstStyle/>
        <a:p>
          <a:r>
            <a:rPr lang="uk-UA" sz="1600" dirty="0" smtClean="0">
              <a:latin typeface="Century" panose="02040604050505020304" pitchFamily="18" charset="0"/>
            </a:rPr>
            <a:t>5. Психоемоційний стан учителів на початку нового навчального року.</a:t>
          </a:r>
          <a:endParaRPr lang="ru-RU" sz="1600" dirty="0">
            <a:latin typeface="Century" panose="02040604050505020304" pitchFamily="18" charset="0"/>
          </a:endParaRPr>
        </a:p>
      </dgm:t>
    </dgm:pt>
    <dgm:pt modelId="{488D66E9-287C-4C32-902D-583FBAA290EE}" type="parTrans" cxnId="{5D99D7C7-1706-4027-B956-13A4F41C1189}">
      <dgm:prSet/>
      <dgm:spPr/>
      <dgm:t>
        <a:bodyPr/>
        <a:lstStyle/>
        <a:p>
          <a:endParaRPr lang="ru-RU" sz="2000">
            <a:latin typeface="Century" panose="02040604050505020304" pitchFamily="18" charset="0"/>
          </a:endParaRPr>
        </a:p>
      </dgm:t>
    </dgm:pt>
    <dgm:pt modelId="{0EDE160A-C631-4539-A354-D78B3D523E1E}" type="sibTrans" cxnId="{5D99D7C7-1706-4027-B956-13A4F41C1189}">
      <dgm:prSet/>
      <dgm:spPr/>
      <dgm:t>
        <a:bodyPr/>
        <a:lstStyle/>
        <a:p>
          <a:endParaRPr lang="ru-RU" sz="2000">
            <a:latin typeface="Century" panose="02040604050505020304" pitchFamily="18" charset="0"/>
          </a:endParaRPr>
        </a:p>
      </dgm:t>
    </dgm:pt>
    <dgm:pt modelId="{809A5CE9-BA43-4097-A9FC-3EFA200CCE98}">
      <dgm:prSet phldrT="[Текст]" custT="1"/>
      <dgm:spPr/>
      <dgm:t>
        <a:bodyPr/>
        <a:lstStyle/>
        <a:p>
          <a:r>
            <a:rPr lang="uk-UA" sz="1600" dirty="0" smtClean="0">
              <a:latin typeface="Century" panose="02040604050505020304" pitchFamily="18" charset="0"/>
            </a:rPr>
            <a:t>7. Відпочинок учителів як важлива умова перебування в ресурсному стані.</a:t>
          </a:r>
          <a:endParaRPr lang="ru-RU" sz="1600" dirty="0">
            <a:latin typeface="Century" panose="02040604050505020304" pitchFamily="18" charset="0"/>
          </a:endParaRPr>
        </a:p>
      </dgm:t>
    </dgm:pt>
    <dgm:pt modelId="{0A451745-11AB-476A-BAE1-1EB87B550DD1}" type="parTrans" cxnId="{8AEE1E8D-B93D-45FB-AB26-BF33AB076149}">
      <dgm:prSet/>
      <dgm:spPr/>
      <dgm:t>
        <a:bodyPr/>
        <a:lstStyle/>
        <a:p>
          <a:endParaRPr lang="ru-RU" sz="2000">
            <a:latin typeface="Century" panose="02040604050505020304" pitchFamily="18" charset="0"/>
          </a:endParaRPr>
        </a:p>
      </dgm:t>
    </dgm:pt>
    <dgm:pt modelId="{C2BB6B33-6007-465C-B8B3-46AE8B01A9C2}" type="sibTrans" cxnId="{8AEE1E8D-B93D-45FB-AB26-BF33AB076149}">
      <dgm:prSet/>
      <dgm:spPr/>
      <dgm:t>
        <a:bodyPr/>
        <a:lstStyle/>
        <a:p>
          <a:endParaRPr lang="ru-RU" sz="2000">
            <a:latin typeface="Century" panose="02040604050505020304" pitchFamily="18" charset="0"/>
          </a:endParaRPr>
        </a:p>
      </dgm:t>
    </dgm:pt>
    <dgm:pt modelId="{5B98F2DA-ECF4-4FE4-9B72-B4A497466BAB}">
      <dgm:prSet phldrT="[Текст]" custT="1"/>
      <dgm:spPr/>
      <dgm:t>
        <a:bodyPr/>
        <a:lstStyle/>
        <a:p>
          <a:r>
            <a:rPr lang="uk-UA" sz="1600" dirty="0" smtClean="0">
              <a:latin typeface="Century" panose="02040604050505020304" pitchFamily="18" charset="0"/>
            </a:rPr>
            <a:t>8. Взаємопідтримка між учасниками освітнього процесу у воєнний час. </a:t>
          </a:r>
          <a:endParaRPr lang="ru-RU" sz="1600" dirty="0">
            <a:latin typeface="Century" panose="02040604050505020304" pitchFamily="18" charset="0"/>
          </a:endParaRPr>
        </a:p>
      </dgm:t>
    </dgm:pt>
    <dgm:pt modelId="{867FB1F2-4507-4C77-9564-29972E857DCE}" type="parTrans" cxnId="{5ADAB203-4C26-4411-AA3F-A8DC109E7EE3}">
      <dgm:prSet/>
      <dgm:spPr/>
      <dgm:t>
        <a:bodyPr/>
        <a:lstStyle/>
        <a:p>
          <a:endParaRPr lang="ru-RU" sz="2000">
            <a:latin typeface="Century" panose="02040604050505020304" pitchFamily="18" charset="0"/>
          </a:endParaRPr>
        </a:p>
      </dgm:t>
    </dgm:pt>
    <dgm:pt modelId="{D9ACB5CF-A68A-41A4-9BAC-DCC0D6AE84DF}" type="sibTrans" cxnId="{5ADAB203-4C26-4411-AA3F-A8DC109E7EE3}">
      <dgm:prSet/>
      <dgm:spPr/>
      <dgm:t>
        <a:bodyPr/>
        <a:lstStyle/>
        <a:p>
          <a:endParaRPr lang="ru-RU" sz="2000">
            <a:latin typeface="Century" panose="02040604050505020304" pitchFamily="18" charset="0"/>
          </a:endParaRPr>
        </a:p>
      </dgm:t>
    </dgm:pt>
    <dgm:pt modelId="{86D1210C-3F87-425C-915B-4B0E61D4F6D5}">
      <dgm:prSet phldrT="[Текст]" custT="1"/>
      <dgm:spPr/>
      <dgm:t>
        <a:bodyPr/>
        <a:lstStyle/>
        <a:p>
          <a:r>
            <a:rPr lang="uk-UA" sz="1600" dirty="0" smtClean="0">
              <a:latin typeface="Century" panose="02040604050505020304" pitchFamily="18" charset="0"/>
            </a:rPr>
            <a:t>9. Висновки та рекомендації.</a:t>
          </a:r>
          <a:endParaRPr lang="ru-RU" sz="1600" dirty="0">
            <a:latin typeface="Century" panose="02040604050505020304" pitchFamily="18" charset="0"/>
          </a:endParaRPr>
        </a:p>
      </dgm:t>
    </dgm:pt>
    <dgm:pt modelId="{CF064D63-EF2A-45E5-AE87-8EE47C16EE74}" type="parTrans" cxnId="{53770B5F-6EA9-45EA-90C8-4090C0271E69}">
      <dgm:prSet/>
      <dgm:spPr/>
      <dgm:t>
        <a:bodyPr/>
        <a:lstStyle/>
        <a:p>
          <a:endParaRPr lang="ru-RU" sz="2000">
            <a:latin typeface="Century" panose="02040604050505020304" pitchFamily="18" charset="0"/>
          </a:endParaRPr>
        </a:p>
      </dgm:t>
    </dgm:pt>
    <dgm:pt modelId="{8DA748AB-A934-4B72-AE2E-91E37B7F238A}" type="sibTrans" cxnId="{53770B5F-6EA9-45EA-90C8-4090C0271E69}">
      <dgm:prSet/>
      <dgm:spPr/>
      <dgm:t>
        <a:bodyPr/>
        <a:lstStyle/>
        <a:p>
          <a:endParaRPr lang="ru-RU" sz="2000">
            <a:latin typeface="Century" panose="02040604050505020304" pitchFamily="18" charset="0"/>
          </a:endParaRPr>
        </a:p>
      </dgm:t>
    </dgm:pt>
    <dgm:pt modelId="{C4BDD809-520E-4AF7-8CEF-B0055882F4B4}">
      <dgm:prSet phldrT="[Текст]" custT="1"/>
      <dgm:spPr/>
      <dgm:t>
        <a:bodyPr/>
        <a:lstStyle/>
        <a:p>
          <a:r>
            <a:rPr lang="uk-UA" sz="1600" dirty="0" smtClean="0">
              <a:latin typeface="Century" panose="02040604050505020304" pitchFamily="18" charset="0"/>
            </a:rPr>
            <a:t>6. Задоволеність педагогів власним життям у цілому та основними його складовими.</a:t>
          </a:r>
          <a:endParaRPr lang="ru-RU" sz="1600" dirty="0">
            <a:latin typeface="Century" panose="02040604050505020304" pitchFamily="18" charset="0"/>
          </a:endParaRPr>
        </a:p>
      </dgm:t>
    </dgm:pt>
    <dgm:pt modelId="{7C371B58-E24F-4CC7-A437-080B3DAD611B}" type="sibTrans" cxnId="{32DB144A-D7CC-4C23-BBC6-23830E8E4DEA}">
      <dgm:prSet/>
      <dgm:spPr/>
      <dgm:t>
        <a:bodyPr/>
        <a:lstStyle/>
        <a:p>
          <a:endParaRPr lang="ru-RU" sz="2000">
            <a:latin typeface="Century" panose="02040604050505020304" pitchFamily="18" charset="0"/>
          </a:endParaRPr>
        </a:p>
      </dgm:t>
    </dgm:pt>
    <dgm:pt modelId="{BE92529E-5035-427E-B0C0-C49CBF10EF2C}" type="parTrans" cxnId="{32DB144A-D7CC-4C23-BBC6-23830E8E4DEA}">
      <dgm:prSet/>
      <dgm:spPr/>
      <dgm:t>
        <a:bodyPr/>
        <a:lstStyle/>
        <a:p>
          <a:endParaRPr lang="ru-RU" sz="2000">
            <a:latin typeface="Century" panose="02040604050505020304" pitchFamily="18" charset="0"/>
          </a:endParaRPr>
        </a:p>
      </dgm:t>
    </dgm:pt>
    <dgm:pt modelId="{49708690-BD79-45FA-9A80-201052764E5A}">
      <dgm:prSet phldrT="[Текст]" custT="1"/>
      <dgm:spPr/>
      <dgm:t>
        <a:bodyPr/>
        <a:lstStyle/>
        <a:p>
          <a:r>
            <a:rPr lang="uk-UA" sz="1600" noProof="0" dirty="0" smtClean="0">
              <a:latin typeface="Century" panose="02040604050505020304" pitchFamily="18" charset="0"/>
            </a:rPr>
            <a:t>4. Психологічна готовність педагогів: </a:t>
          </a:r>
          <a:r>
            <a:rPr lang="uk-UA" sz="1600" noProof="0" dirty="0" err="1" smtClean="0">
              <a:latin typeface="Century" panose="02040604050505020304" pitchFamily="18" charset="0"/>
            </a:rPr>
            <a:t>ціннісно</a:t>
          </a:r>
          <a:r>
            <a:rPr lang="uk-UA" sz="1600" noProof="0" dirty="0" smtClean="0">
              <a:latin typeface="Century" panose="02040604050505020304" pitchFamily="18" charset="0"/>
            </a:rPr>
            <a:t>-мотиваційний </a:t>
          </a:r>
          <a:r>
            <a:rPr lang="ru-RU" sz="1600" dirty="0" smtClean="0">
              <a:latin typeface="Century" panose="02040604050505020304" pitchFamily="18" charset="0"/>
            </a:rPr>
            <a:t>аспект.</a:t>
          </a:r>
          <a:endParaRPr lang="ru-RU" sz="1600" dirty="0">
            <a:latin typeface="Century" panose="02040604050505020304" pitchFamily="18" charset="0"/>
          </a:endParaRPr>
        </a:p>
      </dgm:t>
    </dgm:pt>
    <dgm:pt modelId="{31DBBBA7-20FB-48AE-894B-7274FE6F47BA}" type="parTrans" cxnId="{70A9BDE8-AC3E-4F48-A14A-7C6FC6D1894A}">
      <dgm:prSet/>
      <dgm:spPr/>
      <dgm:t>
        <a:bodyPr/>
        <a:lstStyle/>
        <a:p>
          <a:endParaRPr lang="uk-UA"/>
        </a:p>
      </dgm:t>
    </dgm:pt>
    <dgm:pt modelId="{6108E1EA-7CC8-4FE2-B98C-FDB68E0A92DF}" type="sibTrans" cxnId="{70A9BDE8-AC3E-4F48-A14A-7C6FC6D1894A}">
      <dgm:prSet/>
      <dgm:spPr/>
      <dgm:t>
        <a:bodyPr/>
        <a:lstStyle/>
        <a:p>
          <a:endParaRPr lang="uk-UA"/>
        </a:p>
      </dgm:t>
    </dgm:pt>
    <dgm:pt modelId="{B11680F1-3267-4D98-8912-CFCBB63914EE}" type="pres">
      <dgm:prSet presAssocID="{AAA11A09-F9B7-41AD-A434-F9360E617D10}" presName="vert0" presStyleCnt="0">
        <dgm:presLayoutVars>
          <dgm:dir/>
          <dgm:animOne val="branch"/>
          <dgm:animLvl val="lvl"/>
        </dgm:presLayoutVars>
      </dgm:prSet>
      <dgm:spPr/>
      <dgm:t>
        <a:bodyPr/>
        <a:lstStyle/>
        <a:p>
          <a:endParaRPr lang="ru-RU"/>
        </a:p>
      </dgm:t>
    </dgm:pt>
    <dgm:pt modelId="{AFBB1F65-9236-485A-91D4-69FF2E0AE519}" type="pres">
      <dgm:prSet presAssocID="{7FCE32F3-E47D-4A23-A77B-D036A6FE80B4}" presName="thickLine" presStyleLbl="alignNode1" presStyleIdx="0" presStyleCnt="1"/>
      <dgm:spPr/>
    </dgm:pt>
    <dgm:pt modelId="{7E96BC4A-82A0-41E8-8E84-68F11F4CD7AA}" type="pres">
      <dgm:prSet presAssocID="{7FCE32F3-E47D-4A23-A77B-D036A6FE80B4}" presName="horz1" presStyleCnt="0"/>
      <dgm:spPr/>
    </dgm:pt>
    <dgm:pt modelId="{D9F78FE5-16B7-4140-B4AA-45F8E1FF6FD7}" type="pres">
      <dgm:prSet presAssocID="{7FCE32F3-E47D-4A23-A77B-D036A6FE80B4}" presName="tx1" presStyleLbl="revTx" presStyleIdx="0" presStyleCnt="10"/>
      <dgm:spPr/>
      <dgm:t>
        <a:bodyPr/>
        <a:lstStyle/>
        <a:p>
          <a:endParaRPr lang="ru-RU"/>
        </a:p>
      </dgm:t>
    </dgm:pt>
    <dgm:pt modelId="{EEE676DA-510D-4232-9162-3C8EF9538634}" type="pres">
      <dgm:prSet presAssocID="{7FCE32F3-E47D-4A23-A77B-D036A6FE80B4}" presName="vert1" presStyleCnt="0"/>
      <dgm:spPr/>
    </dgm:pt>
    <dgm:pt modelId="{7FEA0200-AEFC-4618-AA14-BC80B06BF08E}" type="pres">
      <dgm:prSet presAssocID="{B5D7FE0A-AF11-4C6F-8983-6D7E7F2E0D6C}" presName="vertSpace2a" presStyleCnt="0"/>
      <dgm:spPr/>
    </dgm:pt>
    <dgm:pt modelId="{06A6C8FF-6CCD-4089-A58E-94002B3545C6}" type="pres">
      <dgm:prSet presAssocID="{B5D7FE0A-AF11-4C6F-8983-6D7E7F2E0D6C}" presName="horz2" presStyleCnt="0"/>
      <dgm:spPr/>
    </dgm:pt>
    <dgm:pt modelId="{7DB28F1F-7806-43EB-A619-18BFA0306557}" type="pres">
      <dgm:prSet presAssocID="{B5D7FE0A-AF11-4C6F-8983-6D7E7F2E0D6C}" presName="horzSpace2" presStyleCnt="0"/>
      <dgm:spPr/>
    </dgm:pt>
    <dgm:pt modelId="{79688FBA-DB44-4E3F-958C-F68A6373D51D}" type="pres">
      <dgm:prSet presAssocID="{B5D7FE0A-AF11-4C6F-8983-6D7E7F2E0D6C}" presName="tx2" presStyleLbl="revTx" presStyleIdx="1" presStyleCnt="10"/>
      <dgm:spPr/>
      <dgm:t>
        <a:bodyPr/>
        <a:lstStyle/>
        <a:p>
          <a:endParaRPr lang="ru-RU"/>
        </a:p>
      </dgm:t>
    </dgm:pt>
    <dgm:pt modelId="{D17A8BBE-5BEE-4B6B-9F06-25CC825D4598}" type="pres">
      <dgm:prSet presAssocID="{B5D7FE0A-AF11-4C6F-8983-6D7E7F2E0D6C}" presName="vert2" presStyleCnt="0"/>
      <dgm:spPr/>
    </dgm:pt>
    <dgm:pt modelId="{1CBDF638-F55C-4475-B2C1-5BCA1CE190CD}" type="pres">
      <dgm:prSet presAssocID="{B5D7FE0A-AF11-4C6F-8983-6D7E7F2E0D6C}" presName="thinLine2b" presStyleLbl="callout" presStyleIdx="0" presStyleCnt="9"/>
      <dgm:spPr/>
    </dgm:pt>
    <dgm:pt modelId="{3A2E2787-13CE-44EC-AD1C-90E5C57E1484}" type="pres">
      <dgm:prSet presAssocID="{B5D7FE0A-AF11-4C6F-8983-6D7E7F2E0D6C}" presName="vertSpace2b" presStyleCnt="0"/>
      <dgm:spPr/>
    </dgm:pt>
    <dgm:pt modelId="{A21F0B4F-64C0-4124-8C3A-93A262DAB903}" type="pres">
      <dgm:prSet presAssocID="{3ACE428B-533D-4F90-901A-D40A5FDD8489}" presName="horz2" presStyleCnt="0"/>
      <dgm:spPr/>
    </dgm:pt>
    <dgm:pt modelId="{C9863F7F-B3AB-4D07-9D34-30F98FF04934}" type="pres">
      <dgm:prSet presAssocID="{3ACE428B-533D-4F90-901A-D40A5FDD8489}" presName="horzSpace2" presStyleCnt="0"/>
      <dgm:spPr/>
    </dgm:pt>
    <dgm:pt modelId="{DE17B877-E88F-4329-982A-370C332CB4DF}" type="pres">
      <dgm:prSet presAssocID="{3ACE428B-533D-4F90-901A-D40A5FDD8489}" presName="tx2" presStyleLbl="revTx" presStyleIdx="2" presStyleCnt="10"/>
      <dgm:spPr/>
      <dgm:t>
        <a:bodyPr/>
        <a:lstStyle/>
        <a:p>
          <a:endParaRPr lang="ru-RU"/>
        </a:p>
      </dgm:t>
    </dgm:pt>
    <dgm:pt modelId="{5C153F75-2C55-42E4-9AB1-676302BDFFC4}" type="pres">
      <dgm:prSet presAssocID="{3ACE428B-533D-4F90-901A-D40A5FDD8489}" presName="vert2" presStyleCnt="0"/>
      <dgm:spPr/>
    </dgm:pt>
    <dgm:pt modelId="{DD13F953-9DE3-4A11-B1B4-B3DEE0FD50BA}" type="pres">
      <dgm:prSet presAssocID="{3ACE428B-533D-4F90-901A-D40A5FDD8489}" presName="thinLine2b" presStyleLbl="callout" presStyleIdx="1" presStyleCnt="9"/>
      <dgm:spPr/>
    </dgm:pt>
    <dgm:pt modelId="{6BBC935D-0E0A-49AB-BB3F-5156F844DD7F}" type="pres">
      <dgm:prSet presAssocID="{3ACE428B-533D-4F90-901A-D40A5FDD8489}" presName="vertSpace2b" presStyleCnt="0"/>
      <dgm:spPr/>
    </dgm:pt>
    <dgm:pt modelId="{4902CA7E-3B51-4467-AAAF-1AE027CCBE0D}" type="pres">
      <dgm:prSet presAssocID="{13A550AC-097D-4531-948E-725178895B16}" presName="horz2" presStyleCnt="0"/>
      <dgm:spPr/>
    </dgm:pt>
    <dgm:pt modelId="{263B7A69-8B82-400F-B1D8-A06FFF632AAC}" type="pres">
      <dgm:prSet presAssocID="{13A550AC-097D-4531-948E-725178895B16}" presName="horzSpace2" presStyleCnt="0"/>
      <dgm:spPr/>
    </dgm:pt>
    <dgm:pt modelId="{35603C10-6491-4A17-AC06-807966A4CC31}" type="pres">
      <dgm:prSet presAssocID="{13A550AC-097D-4531-948E-725178895B16}" presName="tx2" presStyleLbl="revTx" presStyleIdx="3" presStyleCnt="10"/>
      <dgm:spPr/>
      <dgm:t>
        <a:bodyPr/>
        <a:lstStyle/>
        <a:p>
          <a:endParaRPr lang="ru-RU"/>
        </a:p>
      </dgm:t>
    </dgm:pt>
    <dgm:pt modelId="{31E52FA4-8430-4CB5-946D-941627AB9306}" type="pres">
      <dgm:prSet presAssocID="{13A550AC-097D-4531-948E-725178895B16}" presName="vert2" presStyleCnt="0"/>
      <dgm:spPr/>
    </dgm:pt>
    <dgm:pt modelId="{E8CAF01B-1834-4906-95F0-6E32D7349329}" type="pres">
      <dgm:prSet presAssocID="{13A550AC-097D-4531-948E-725178895B16}" presName="thinLine2b" presStyleLbl="callout" presStyleIdx="2" presStyleCnt="9"/>
      <dgm:spPr/>
    </dgm:pt>
    <dgm:pt modelId="{35CFEA8A-D76A-4F11-8555-1778FB0BC49C}" type="pres">
      <dgm:prSet presAssocID="{13A550AC-097D-4531-948E-725178895B16}" presName="vertSpace2b" presStyleCnt="0"/>
      <dgm:spPr/>
    </dgm:pt>
    <dgm:pt modelId="{24981022-66DD-4934-8E6B-CA448576B7EB}" type="pres">
      <dgm:prSet presAssocID="{49708690-BD79-45FA-9A80-201052764E5A}" presName="horz2" presStyleCnt="0"/>
      <dgm:spPr/>
    </dgm:pt>
    <dgm:pt modelId="{3CF735DF-6D08-4829-AAB2-32B6C94AC962}" type="pres">
      <dgm:prSet presAssocID="{49708690-BD79-45FA-9A80-201052764E5A}" presName="horzSpace2" presStyleCnt="0"/>
      <dgm:spPr/>
    </dgm:pt>
    <dgm:pt modelId="{CE7EEAA7-8A5F-4E01-8C91-CB236214E55A}" type="pres">
      <dgm:prSet presAssocID="{49708690-BD79-45FA-9A80-201052764E5A}" presName="tx2" presStyleLbl="revTx" presStyleIdx="4" presStyleCnt="10"/>
      <dgm:spPr/>
      <dgm:t>
        <a:bodyPr/>
        <a:lstStyle/>
        <a:p>
          <a:endParaRPr lang="uk-UA"/>
        </a:p>
      </dgm:t>
    </dgm:pt>
    <dgm:pt modelId="{308A2DE0-A051-4784-92C7-DE9594D89E52}" type="pres">
      <dgm:prSet presAssocID="{49708690-BD79-45FA-9A80-201052764E5A}" presName="vert2" presStyleCnt="0"/>
      <dgm:spPr/>
    </dgm:pt>
    <dgm:pt modelId="{C17306D0-89AB-46D0-806A-FB9DEB77CF53}" type="pres">
      <dgm:prSet presAssocID="{49708690-BD79-45FA-9A80-201052764E5A}" presName="thinLine2b" presStyleLbl="callout" presStyleIdx="3" presStyleCnt="9"/>
      <dgm:spPr/>
    </dgm:pt>
    <dgm:pt modelId="{B7ACC6B6-8D49-4590-8CF8-BFE03C2618CC}" type="pres">
      <dgm:prSet presAssocID="{49708690-BD79-45FA-9A80-201052764E5A}" presName="vertSpace2b" presStyleCnt="0"/>
      <dgm:spPr/>
    </dgm:pt>
    <dgm:pt modelId="{B115C8FE-B1F6-4474-8245-739774865905}" type="pres">
      <dgm:prSet presAssocID="{47FFEAA0-7D62-498B-89E0-A197190F99E0}" presName="horz2" presStyleCnt="0"/>
      <dgm:spPr/>
    </dgm:pt>
    <dgm:pt modelId="{48503F18-230D-4971-8333-611494933359}" type="pres">
      <dgm:prSet presAssocID="{47FFEAA0-7D62-498B-89E0-A197190F99E0}" presName="horzSpace2" presStyleCnt="0"/>
      <dgm:spPr/>
    </dgm:pt>
    <dgm:pt modelId="{64CADCF2-5D98-472D-9BA1-C6CA386D9D58}" type="pres">
      <dgm:prSet presAssocID="{47FFEAA0-7D62-498B-89E0-A197190F99E0}" presName="tx2" presStyleLbl="revTx" presStyleIdx="5" presStyleCnt="10"/>
      <dgm:spPr/>
      <dgm:t>
        <a:bodyPr/>
        <a:lstStyle/>
        <a:p>
          <a:endParaRPr lang="ru-RU"/>
        </a:p>
      </dgm:t>
    </dgm:pt>
    <dgm:pt modelId="{03B739CD-16F9-4BB8-A1B1-C500CC19CB73}" type="pres">
      <dgm:prSet presAssocID="{47FFEAA0-7D62-498B-89E0-A197190F99E0}" presName="vert2" presStyleCnt="0"/>
      <dgm:spPr/>
    </dgm:pt>
    <dgm:pt modelId="{A6E8BD5D-7625-48D8-827B-F489C93E8F2F}" type="pres">
      <dgm:prSet presAssocID="{47FFEAA0-7D62-498B-89E0-A197190F99E0}" presName="thinLine2b" presStyleLbl="callout" presStyleIdx="4" presStyleCnt="9"/>
      <dgm:spPr/>
    </dgm:pt>
    <dgm:pt modelId="{DA6DE04A-1E60-4D14-91C7-B6F906E72A70}" type="pres">
      <dgm:prSet presAssocID="{47FFEAA0-7D62-498B-89E0-A197190F99E0}" presName="vertSpace2b" presStyleCnt="0"/>
      <dgm:spPr/>
    </dgm:pt>
    <dgm:pt modelId="{76B036CD-B9F4-42AB-A085-A9D95EFEAF58}" type="pres">
      <dgm:prSet presAssocID="{C4BDD809-520E-4AF7-8CEF-B0055882F4B4}" presName="horz2" presStyleCnt="0"/>
      <dgm:spPr/>
    </dgm:pt>
    <dgm:pt modelId="{00EEB342-1D89-438C-9E36-AE262E1E1F71}" type="pres">
      <dgm:prSet presAssocID="{C4BDD809-520E-4AF7-8CEF-B0055882F4B4}" presName="horzSpace2" presStyleCnt="0"/>
      <dgm:spPr/>
    </dgm:pt>
    <dgm:pt modelId="{2455337E-67A0-4843-AB84-61C376043625}" type="pres">
      <dgm:prSet presAssocID="{C4BDD809-520E-4AF7-8CEF-B0055882F4B4}" presName="tx2" presStyleLbl="revTx" presStyleIdx="6" presStyleCnt="10"/>
      <dgm:spPr/>
      <dgm:t>
        <a:bodyPr/>
        <a:lstStyle/>
        <a:p>
          <a:endParaRPr lang="ru-RU"/>
        </a:p>
      </dgm:t>
    </dgm:pt>
    <dgm:pt modelId="{97732047-D53A-431E-B8DB-C1D916014BD5}" type="pres">
      <dgm:prSet presAssocID="{C4BDD809-520E-4AF7-8CEF-B0055882F4B4}" presName="vert2" presStyleCnt="0"/>
      <dgm:spPr/>
    </dgm:pt>
    <dgm:pt modelId="{5F06C185-41C8-47B7-96B8-A5FCA1F0F8AF}" type="pres">
      <dgm:prSet presAssocID="{C4BDD809-520E-4AF7-8CEF-B0055882F4B4}" presName="thinLine2b" presStyleLbl="callout" presStyleIdx="5" presStyleCnt="9"/>
      <dgm:spPr/>
    </dgm:pt>
    <dgm:pt modelId="{61118A20-9578-4550-84A6-E9977C282FCC}" type="pres">
      <dgm:prSet presAssocID="{C4BDD809-520E-4AF7-8CEF-B0055882F4B4}" presName="vertSpace2b" presStyleCnt="0"/>
      <dgm:spPr/>
    </dgm:pt>
    <dgm:pt modelId="{422B12C8-CC2A-4659-8FC6-6FEA4CB497F4}" type="pres">
      <dgm:prSet presAssocID="{809A5CE9-BA43-4097-A9FC-3EFA200CCE98}" presName="horz2" presStyleCnt="0"/>
      <dgm:spPr/>
    </dgm:pt>
    <dgm:pt modelId="{872FDE64-3F95-425E-8930-A40E13D6D2C9}" type="pres">
      <dgm:prSet presAssocID="{809A5CE9-BA43-4097-A9FC-3EFA200CCE98}" presName="horzSpace2" presStyleCnt="0"/>
      <dgm:spPr/>
    </dgm:pt>
    <dgm:pt modelId="{AB83DC7B-8792-44E2-B0AA-7FF1C0B3AB10}" type="pres">
      <dgm:prSet presAssocID="{809A5CE9-BA43-4097-A9FC-3EFA200CCE98}" presName="tx2" presStyleLbl="revTx" presStyleIdx="7" presStyleCnt="10"/>
      <dgm:spPr/>
      <dgm:t>
        <a:bodyPr/>
        <a:lstStyle/>
        <a:p>
          <a:endParaRPr lang="ru-RU"/>
        </a:p>
      </dgm:t>
    </dgm:pt>
    <dgm:pt modelId="{BA30C68C-41BB-42C7-9C55-448D3C39BA83}" type="pres">
      <dgm:prSet presAssocID="{809A5CE9-BA43-4097-A9FC-3EFA200CCE98}" presName="vert2" presStyleCnt="0"/>
      <dgm:spPr/>
    </dgm:pt>
    <dgm:pt modelId="{A7DD28C1-8F0E-4499-9734-CDC6B0F0F2B9}" type="pres">
      <dgm:prSet presAssocID="{809A5CE9-BA43-4097-A9FC-3EFA200CCE98}" presName="thinLine2b" presStyleLbl="callout" presStyleIdx="6" presStyleCnt="9"/>
      <dgm:spPr/>
    </dgm:pt>
    <dgm:pt modelId="{101C4237-D717-444E-81E4-8CEDAA069CB4}" type="pres">
      <dgm:prSet presAssocID="{809A5CE9-BA43-4097-A9FC-3EFA200CCE98}" presName="vertSpace2b" presStyleCnt="0"/>
      <dgm:spPr/>
    </dgm:pt>
    <dgm:pt modelId="{001C6480-93F7-4B1F-8BB9-409C068253B7}" type="pres">
      <dgm:prSet presAssocID="{5B98F2DA-ECF4-4FE4-9B72-B4A497466BAB}" presName="horz2" presStyleCnt="0"/>
      <dgm:spPr/>
    </dgm:pt>
    <dgm:pt modelId="{0D557E12-5051-476C-BF7D-AA314219E13C}" type="pres">
      <dgm:prSet presAssocID="{5B98F2DA-ECF4-4FE4-9B72-B4A497466BAB}" presName="horzSpace2" presStyleCnt="0"/>
      <dgm:spPr/>
    </dgm:pt>
    <dgm:pt modelId="{DB8F4673-BADB-4A25-9576-92DC84E313D2}" type="pres">
      <dgm:prSet presAssocID="{5B98F2DA-ECF4-4FE4-9B72-B4A497466BAB}" presName="tx2" presStyleLbl="revTx" presStyleIdx="8" presStyleCnt="10"/>
      <dgm:spPr/>
      <dgm:t>
        <a:bodyPr/>
        <a:lstStyle/>
        <a:p>
          <a:endParaRPr lang="ru-RU"/>
        </a:p>
      </dgm:t>
    </dgm:pt>
    <dgm:pt modelId="{5B9367EC-9F80-47E3-ACEB-093D0AA07320}" type="pres">
      <dgm:prSet presAssocID="{5B98F2DA-ECF4-4FE4-9B72-B4A497466BAB}" presName="vert2" presStyleCnt="0"/>
      <dgm:spPr/>
    </dgm:pt>
    <dgm:pt modelId="{72E91DF2-CFA4-457E-8931-9685E379BA3E}" type="pres">
      <dgm:prSet presAssocID="{5B98F2DA-ECF4-4FE4-9B72-B4A497466BAB}" presName="thinLine2b" presStyleLbl="callout" presStyleIdx="7" presStyleCnt="9"/>
      <dgm:spPr/>
    </dgm:pt>
    <dgm:pt modelId="{0E538CF9-4ED6-4E8B-8878-25C4D985EF02}" type="pres">
      <dgm:prSet presAssocID="{5B98F2DA-ECF4-4FE4-9B72-B4A497466BAB}" presName="vertSpace2b" presStyleCnt="0"/>
      <dgm:spPr/>
    </dgm:pt>
    <dgm:pt modelId="{D7198591-16F4-4426-BF44-340662E74395}" type="pres">
      <dgm:prSet presAssocID="{86D1210C-3F87-425C-915B-4B0E61D4F6D5}" presName="horz2" presStyleCnt="0"/>
      <dgm:spPr/>
    </dgm:pt>
    <dgm:pt modelId="{08E0AF6E-7B51-48CE-AC38-4950DC1F1555}" type="pres">
      <dgm:prSet presAssocID="{86D1210C-3F87-425C-915B-4B0E61D4F6D5}" presName="horzSpace2" presStyleCnt="0"/>
      <dgm:spPr/>
    </dgm:pt>
    <dgm:pt modelId="{2FAA3C1C-902D-4DF7-ADE7-E4F99CA975E5}" type="pres">
      <dgm:prSet presAssocID="{86D1210C-3F87-425C-915B-4B0E61D4F6D5}" presName="tx2" presStyleLbl="revTx" presStyleIdx="9" presStyleCnt="10"/>
      <dgm:spPr/>
      <dgm:t>
        <a:bodyPr/>
        <a:lstStyle/>
        <a:p>
          <a:endParaRPr lang="ru-RU"/>
        </a:p>
      </dgm:t>
    </dgm:pt>
    <dgm:pt modelId="{9671FA56-6220-4203-937E-A3405A3E8C84}" type="pres">
      <dgm:prSet presAssocID="{86D1210C-3F87-425C-915B-4B0E61D4F6D5}" presName="vert2" presStyleCnt="0"/>
      <dgm:spPr/>
    </dgm:pt>
    <dgm:pt modelId="{4978475E-1B8F-4E51-85DB-7EA339B29418}" type="pres">
      <dgm:prSet presAssocID="{86D1210C-3F87-425C-915B-4B0E61D4F6D5}" presName="thinLine2b" presStyleLbl="callout" presStyleIdx="8" presStyleCnt="9"/>
      <dgm:spPr/>
    </dgm:pt>
    <dgm:pt modelId="{0F3B0E9F-7A17-47FD-BAAC-0FEED7D1B9F9}" type="pres">
      <dgm:prSet presAssocID="{86D1210C-3F87-425C-915B-4B0E61D4F6D5}" presName="vertSpace2b" presStyleCnt="0"/>
      <dgm:spPr/>
    </dgm:pt>
  </dgm:ptLst>
  <dgm:cxnLst>
    <dgm:cxn modelId="{CCCAC259-2483-4D62-92F0-731462D7BC67}" type="presOf" srcId="{49708690-BD79-45FA-9A80-201052764E5A}" destId="{CE7EEAA7-8A5F-4E01-8C91-CB236214E55A}" srcOrd="0" destOrd="0" presId="urn:microsoft.com/office/officeart/2008/layout/LinedList"/>
    <dgm:cxn modelId="{4764149C-CC11-4918-96C0-778018CC1C78}" srcId="{7FCE32F3-E47D-4A23-A77B-D036A6FE80B4}" destId="{B5D7FE0A-AF11-4C6F-8983-6D7E7F2E0D6C}" srcOrd="0" destOrd="0" parTransId="{7443DA14-7D92-4758-8853-D949CF1E47F0}" sibTransId="{545224DC-581D-431A-8AF0-9F9C4CA47FC9}"/>
    <dgm:cxn modelId="{1D17B139-4E65-404E-B496-7D08139D70C6}" type="presOf" srcId="{86D1210C-3F87-425C-915B-4B0E61D4F6D5}" destId="{2FAA3C1C-902D-4DF7-ADE7-E4F99CA975E5}" srcOrd="0" destOrd="0" presId="urn:microsoft.com/office/officeart/2008/layout/LinedList"/>
    <dgm:cxn modelId="{EF2F7576-81A0-4298-9FDA-B759B096A892}" type="presOf" srcId="{C4BDD809-520E-4AF7-8CEF-B0055882F4B4}" destId="{2455337E-67A0-4843-AB84-61C376043625}" srcOrd="0" destOrd="0" presId="urn:microsoft.com/office/officeart/2008/layout/LinedList"/>
    <dgm:cxn modelId="{4B49EC15-9D33-435D-9068-EEF698A81FE9}" type="presOf" srcId="{AAA11A09-F9B7-41AD-A434-F9360E617D10}" destId="{B11680F1-3267-4D98-8912-CFCBB63914EE}" srcOrd="0" destOrd="0" presId="urn:microsoft.com/office/officeart/2008/layout/LinedList"/>
    <dgm:cxn modelId="{53770B5F-6EA9-45EA-90C8-4090C0271E69}" srcId="{7FCE32F3-E47D-4A23-A77B-D036A6FE80B4}" destId="{86D1210C-3F87-425C-915B-4B0E61D4F6D5}" srcOrd="8" destOrd="0" parTransId="{CF064D63-EF2A-45E5-AE87-8EE47C16EE74}" sibTransId="{8DA748AB-A934-4B72-AE2E-91E37B7F238A}"/>
    <dgm:cxn modelId="{48AC2532-AE8E-40B4-AAE7-1FA3F9CA5CBB}" type="presOf" srcId="{13A550AC-097D-4531-948E-725178895B16}" destId="{35603C10-6491-4A17-AC06-807966A4CC31}" srcOrd="0" destOrd="0" presId="urn:microsoft.com/office/officeart/2008/layout/LinedList"/>
    <dgm:cxn modelId="{5374E8B3-0782-4188-B7D1-D739953BA806}" srcId="{AAA11A09-F9B7-41AD-A434-F9360E617D10}" destId="{7FCE32F3-E47D-4A23-A77B-D036A6FE80B4}" srcOrd="0" destOrd="0" parTransId="{3F701924-666A-40C7-8748-ACF33A852106}" sibTransId="{B146824B-C9D5-4DA6-ADF5-71FFBBA4B6C5}"/>
    <dgm:cxn modelId="{269A38CD-266C-4ED7-9C8E-A65DD32FC1B8}" type="presOf" srcId="{5B98F2DA-ECF4-4FE4-9B72-B4A497466BAB}" destId="{DB8F4673-BADB-4A25-9576-92DC84E313D2}" srcOrd="0" destOrd="0" presId="urn:microsoft.com/office/officeart/2008/layout/LinedList"/>
    <dgm:cxn modelId="{39F6ACCE-E22F-4874-A6B3-C80F497E0558}" type="presOf" srcId="{B5D7FE0A-AF11-4C6F-8983-6D7E7F2E0D6C}" destId="{79688FBA-DB44-4E3F-958C-F68A6373D51D}" srcOrd="0" destOrd="0" presId="urn:microsoft.com/office/officeart/2008/layout/LinedList"/>
    <dgm:cxn modelId="{DFFCD1EF-680D-4855-9AFD-F56F4A67B1E4}" type="presOf" srcId="{47FFEAA0-7D62-498B-89E0-A197190F99E0}" destId="{64CADCF2-5D98-472D-9BA1-C6CA386D9D58}" srcOrd="0" destOrd="0" presId="urn:microsoft.com/office/officeart/2008/layout/LinedList"/>
    <dgm:cxn modelId="{8AEE1E8D-B93D-45FB-AB26-BF33AB076149}" srcId="{7FCE32F3-E47D-4A23-A77B-D036A6FE80B4}" destId="{809A5CE9-BA43-4097-A9FC-3EFA200CCE98}" srcOrd="6" destOrd="0" parTransId="{0A451745-11AB-476A-BAE1-1EB87B550DD1}" sibTransId="{C2BB6B33-6007-465C-B8B3-46AE8B01A9C2}"/>
    <dgm:cxn modelId="{32DB144A-D7CC-4C23-BBC6-23830E8E4DEA}" srcId="{7FCE32F3-E47D-4A23-A77B-D036A6FE80B4}" destId="{C4BDD809-520E-4AF7-8CEF-B0055882F4B4}" srcOrd="5" destOrd="0" parTransId="{BE92529E-5035-427E-B0C0-C49CBF10EF2C}" sibTransId="{7C371B58-E24F-4CC7-A437-080B3DAD611B}"/>
    <dgm:cxn modelId="{70A9BDE8-AC3E-4F48-A14A-7C6FC6D1894A}" srcId="{7FCE32F3-E47D-4A23-A77B-D036A6FE80B4}" destId="{49708690-BD79-45FA-9A80-201052764E5A}" srcOrd="3" destOrd="0" parTransId="{31DBBBA7-20FB-48AE-894B-7274FE6F47BA}" sibTransId="{6108E1EA-7CC8-4FE2-B98C-FDB68E0A92DF}"/>
    <dgm:cxn modelId="{C240D14E-5EC5-441F-91A3-4318FE8E2223}" srcId="{7FCE32F3-E47D-4A23-A77B-D036A6FE80B4}" destId="{3ACE428B-533D-4F90-901A-D40A5FDD8489}" srcOrd="1" destOrd="0" parTransId="{6963B2D8-09EC-4643-8E60-C9252F2413AF}" sibTransId="{148CA4D4-1B10-4F6A-A043-4B807BA89607}"/>
    <dgm:cxn modelId="{7BDD6936-6B59-430A-AC10-16CC640BF691}" type="presOf" srcId="{3ACE428B-533D-4F90-901A-D40A5FDD8489}" destId="{DE17B877-E88F-4329-982A-370C332CB4DF}" srcOrd="0" destOrd="0" presId="urn:microsoft.com/office/officeart/2008/layout/LinedList"/>
    <dgm:cxn modelId="{5D99D7C7-1706-4027-B956-13A4F41C1189}" srcId="{7FCE32F3-E47D-4A23-A77B-D036A6FE80B4}" destId="{47FFEAA0-7D62-498B-89E0-A197190F99E0}" srcOrd="4" destOrd="0" parTransId="{488D66E9-287C-4C32-902D-583FBAA290EE}" sibTransId="{0EDE160A-C631-4539-A354-D78B3D523E1E}"/>
    <dgm:cxn modelId="{FE0CE11B-47C4-4293-A2CF-31DEABF8654A}" type="presOf" srcId="{7FCE32F3-E47D-4A23-A77B-D036A6FE80B4}" destId="{D9F78FE5-16B7-4140-B4AA-45F8E1FF6FD7}" srcOrd="0" destOrd="0" presId="urn:microsoft.com/office/officeart/2008/layout/LinedList"/>
    <dgm:cxn modelId="{5ADAB203-4C26-4411-AA3F-A8DC109E7EE3}" srcId="{7FCE32F3-E47D-4A23-A77B-D036A6FE80B4}" destId="{5B98F2DA-ECF4-4FE4-9B72-B4A497466BAB}" srcOrd="7" destOrd="0" parTransId="{867FB1F2-4507-4C77-9564-29972E857DCE}" sibTransId="{D9ACB5CF-A68A-41A4-9BAC-DCC0D6AE84DF}"/>
    <dgm:cxn modelId="{7013DFDC-82D9-487D-A805-211FE2EF626A}" srcId="{7FCE32F3-E47D-4A23-A77B-D036A6FE80B4}" destId="{13A550AC-097D-4531-948E-725178895B16}" srcOrd="2" destOrd="0" parTransId="{6CB06BBF-434C-43E5-8494-344347311C9F}" sibTransId="{244D2202-507F-4BD3-ACF4-4ED1AAC33298}"/>
    <dgm:cxn modelId="{3E28FE86-2E36-419F-BFCC-3047BFD109CC}" type="presOf" srcId="{809A5CE9-BA43-4097-A9FC-3EFA200CCE98}" destId="{AB83DC7B-8792-44E2-B0AA-7FF1C0B3AB10}" srcOrd="0" destOrd="0" presId="urn:microsoft.com/office/officeart/2008/layout/LinedList"/>
    <dgm:cxn modelId="{45350D0F-BBBB-4E89-91DB-CEF2C8470744}" type="presParOf" srcId="{B11680F1-3267-4D98-8912-CFCBB63914EE}" destId="{AFBB1F65-9236-485A-91D4-69FF2E0AE519}" srcOrd="0" destOrd="0" presId="urn:microsoft.com/office/officeart/2008/layout/LinedList"/>
    <dgm:cxn modelId="{A8520A30-2F03-4CF9-A891-800939B74E09}" type="presParOf" srcId="{B11680F1-3267-4D98-8912-CFCBB63914EE}" destId="{7E96BC4A-82A0-41E8-8E84-68F11F4CD7AA}" srcOrd="1" destOrd="0" presId="urn:microsoft.com/office/officeart/2008/layout/LinedList"/>
    <dgm:cxn modelId="{76A3370B-6345-4306-B20B-2B372C328431}" type="presParOf" srcId="{7E96BC4A-82A0-41E8-8E84-68F11F4CD7AA}" destId="{D9F78FE5-16B7-4140-B4AA-45F8E1FF6FD7}" srcOrd="0" destOrd="0" presId="urn:microsoft.com/office/officeart/2008/layout/LinedList"/>
    <dgm:cxn modelId="{B9ABEB5E-2F8C-46AF-8FE0-F8A9A867D211}" type="presParOf" srcId="{7E96BC4A-82A0-41E8-8E84-68F11F4CD7AA}" destId="{EEE676DA-510D-4232-9162-3C8EF9538634}" srcOrd="1" destOrd="0" presId="urn:microsoft.com/office/officeart/2008/layout/LinedList"/>
    <dgm:cxn modelId="{4ED38975-7D68-437E-AEEC-AC8F7DA9B1DD}" type="presParOf" srcId="{EEE676DA-510D-4232-9162-3C8EF9538634}" destId="{7FEA0200-AEFC-4618-AA14-BC80B06BF08E}" srcOrd="0" destOrd="0" presId="urn:microsoft.com/office/officeart/2008/layout/LinedList"/>
    <dgm:cxn modelId="{1E1D51A6-F336-44CB-A217-19CCBD5DBF95}" type="presParOf" srcId="{EEE676DA-510D-4232-9162-3C8EF9538634}" destId="{06A6C8FF-6CCD-4089-A58E-94002B3545C6}" srcOrd="1" destOrd="0" presId="urn:microsoft.com/office/officeart/2008/layout/LinedList"/>
    <dgm:cxn modelId="{F73845AF-9528-4394-ACBF-95C689EEA5F3}" type="presParOf" srcId="{06A6C8FF-6CCD-4089-A58E-94002B3545C6}" destId="{7DB28F1F-7806-43EB-A619-18BFA0306557}" srcOrd="0" destOrd="0" presId="urn:microsoft.com/office/officeart/2008/layout/LinedList"/>
    <dgm:cxn modelId="{D330F2C4-0726-423B-8D6F-ADAAEED1EB93}" type="presParOf" srcId="{06A6C8FF-6CCD-4089-A58E-94002B3545C6}" destId="{79688FBA-DB44-4E3F-958C-F68A6373D51D}" srcOrd="1" destOrd="0" presId="urn:microsoft.com/office/officeart/2008/layout/LinedList"/>
    <dgm:cxn modelId="{7A733CEB-78A8-4BD5-B9A6-F067C698602B}" type="presParOf" srcId="{06A6C8FF-6CCD-4089-A58E-94002B3545C6}" destId="{D17A8BBE-5BEE-4B6B-9F06-25CC825D4598}" srcOrd="2" destOrd="0" presId="urn:microsoft.com/office/officeart/2008/layout/LinedList"/>
    <dgm:cxn modelId="{60B103E1-53F1-459E-8BDC-527F6763DDB4}" type="presParOf" srcId="{EEE676DA-510D-4232-9162-3C8EF9538634}" destId="{1CBDF638-F55C-4475-B2C1-5BCA1CE190CD}" srcOrd="2" destOrd="0" presId="urn:microsoft.com/office/officeart/2008/layout/LinedList"/>
    <dgm:cxn modelId="{DEFC2D9E-0E51-4E2E-9926-A5ECECD0F6B5}" type="presParOf" srcId="{EEE676DA-510D-4232-9162-3C8EF9538634}" destId="{3A2E2787-13CE-44EC-AD1C-90E5C57E1484}" srcOrd="3" destOrd="0" presId="urn:microsoft.com/office/officeart/2008/layout/LinedList"/>
    <dgm:cxn modelId="{7C6236C8-5972-40EA-912F-1240F73D9743}" type="presParOf" srcId="{EEE676DA-510D-4232-9162-3C8EF9538634}" destId="{A21F0B4F-64C0-4124-8C3A-93A262DAB903}" srcOrd="4" destOrd="0" presId="urn:microsoft.com/office/officeart/2008/layout/LinedList"/>
    <dgm:cxn modelId="{1C799974-37F7-4795-91FD-362BD243ED0F}" type="presParOf" srcId="{A21F0B4F-64C0-4124-8C3A-93A262DAB903}" destId="{C9863F7F-B3AB-4D07-9D34-30F98FF04934}" srcOrd="0" destOrd="0" presId="urn:microsoft.com/office/officeart/2008/layout/LinedList"/>
    <dgm:cxn modelId="{24CB0A51-2E89-4FED-B527-74CEB599D583}" type="presParOf" srcId="{A21F0B4F-64C0-4124-8C3A-93A262DAB903}" destId="{DE17B877-E88F-4329-982A-370C332CB4DF}" srcOrd="1" destOrd="0" presId="urn:microsoft.com/office/officeart/2008/layout/LinedList"/>
    <dgm:cxn modelId="{9F7DF77E-7D64-421B-A16C-5B8637B9E7FA}" type="presParOf" srcId="{A21F0B4F-64C0-4124-8C3A-93A262DAB903}" destId="{5C153F75-2C55-42E4-9AB1-676302BDFFC4}" srcOrd="2" destOrd="0" presId="urn:microsoft.com/office/officeart/2008/layout/LinedList"/>
    <dgm:cxn modelId="{EBF05680-D09F-4A88-9883-55F6ED8EE241}" type="presParOf" srcId="{EEE676DA-510D-4232-9162-3C8EF9538634}" destId="{DD13F953-9DE3-4A11-B1B4-B3DEE0FD50BA}" srcOrd="5" destOrd="0" presId="urn:microsoft.com/office/officeart/2008/layout/LinedList"/>
    <dgm:cxn modelId="{26D1442A-C5DC-491D-A4BC-D0041B12E751}" type="presParOf" srcId="{EEE676DA-510D-4232-9162-3C8EF9538634}" destId="{6BBC935D-0E0A-49AB-BB3F-5156F844DD7F}" srcOrd="6" destOrd="0" presId="urn:microsoft.com/office/officeart/2008/layout/LinedList"/>
    <dgm:cxn modelId="{3F2346AC-CD4E-42D2-B67D-58D3C4107574}" type="presParOf" srcId="{EEE676DA-510D-4232-9162-3C8EF9538634}" destId="{4902CA7E-3B51-4467-AAAF-1AE027CCBE0D}" srcOrd="7" destOrd="0" presId="urn:microsoft.com/office/officeart/2008/layout/LinedList"/>
    <dgm:cxn modelId="{ECF06F12-2FA8-4D44-A275-B10A185226A4}" type="presParOf" srcId="{4902CA7E-3B51-4467-AAAF-1AE027CCBE0D}" destId="{263B7A69-8B82-400F-B1D8-A06FFF632AAC}" srcOrd="0" destOrd="0" presId="urn:microsoft.com/office/officeart/2008/layout/LinedList"/>
    <dgm:cxn modelId="{B9E79EAD-412D-4449-86A7-B28C91A8596A}" type="presParOf" srcId="{4902CA7E-3B51-4467-AAAF-1AE027CCBE0D}" destId="{35603C10-6491-4A17-AC06-807966A4CC31}" srcOrd="1" destOrd="0" presId="urn:microsoft.com/office/officeart/2008/layout/LinedList"/>
    <dgm:cxn modelId="{40D073D7-85C3-4B4F-92B5-5168E08EE7DB}" type="presParOf" srcId="{4902CA7E-3B51-4467-AAAF-1AE027CCBE0D}" destId="{31E52FA4-8430-4CB5-946D-941627AB9306}" srcOrd="2" destOrd="0" presId="urn:microsoft.com/office/officeart/2008/layout/LinedList"/>
    <dgm:cxn modelId="{57302020-5B24-4B8A-B474-EC3722B1A379}" type="presParOf" srcId="{EEE676DA-510D-4232-9162-3C8EF9538634}" destId="{E8CAF01B-1834-4906-95F0-6E32D7349329}" srcOrd="8" destOrd="0" presId="urn:microsoft.com/office/officeart/2008/layout/LinedList"/>
    <dgm:cxn modelId="{9EE2D854-1CCB-4D57-85F9-380F0EE9983A}" type="presParOf" srcId="{EEE676DA-510D-4232-9162-3C8EF9538634}" destId="{35CFEA8A-D76A-4F11-8555-1778FB0BC49C}" srcOrd="9" destOrd="0" presId="urn:microsoft.com/office/officeart/2008/layout/LinedList"/>
    <dgm:cxn modelId="{0676B097-659D-48DB-8CCC-5C9C4E6368D9}" type="presParOf" srcId="{EEE676DA-510D-4232-9162-3C8EF9538634}" destId="{24981022-66DD-4934-8E6B-CA448576B7EB}" srcOrd="10" destOrd="0" presId="urn:microsoft.com/office/officeart/2008/layout/LinedList"/>
    <dgm:cxn modelId="{F24C33AD-05D5-4BDC-AA72-C9250EAF3AC3}" type="presParOf" srcId="{24981022-66DD-4934-8E6B-CA448576B7EB}" destId="{3CF735DF-6D08-4829-AAB2-32B6C94AC962}" srcOrd="0" destOrd="0" presId="urn:microsoft.com/office/officeart/2008/layout/LinedList"/>
    <dgm:cxn modelId="{6A20151A-4C2B-42EB-B833-CE7DBB7F8085}" type="presParOf" srcId="{24981022-66DD-4934-8E6B-CA448576B7EB}" destId="{CE7EEAA7-8A5F-4E01-8C91-CB236214E55A}" srcOrd="1" destOrd="0" presId="urn:microsoft.com/office/officeart/2008/layout/LinedList"/>
    <dgm:cxn modelId="{275ECE10-ADF1-496F-87C7-D3C531DAED57}" type="presParOf" srcId="{24981022-66DD-4934-8E6B-CA448576B7EB}" destId="{308A2DE0-A051-4784-92C7-DE9594D89E52}" srcOrd="2" destOrd="0" presId="urn:microsoft.com/office/officeart/2008/layout/LinedList"/>
    <dgm:cxn modelId="{EF089C46-2E83-4528-A5DB-CC75A2B257E9}" type="presParOf" srcId="{EEE676DA-510D-4232-9162-3C8EF9538634}" destId="{C17306D0-89AB-46D0-806A-FB9DEB77CF53}" srcOrd="11" destOrd="0" presId="urn:microsoft.com/office/officeart/2008/layout/LinedList"/>
    <dgm:cxn modelId="{EFDB0D6B-8F70-4834-9350-8EA15CA3B3A1}" type="presParOf" srcId="{EEE676DA-510D-4232-9162-3C8EF9538634}" destId="{B7ACC6B6-8D49-4590-8CF8-BFE03C2618CC}" srcOrd="12" destOrd="0" presId="urn:microsoft.com/office/officeart/2008/layout/LinedList"/>
    <dgm:cxn modelId="{D9500448-114D-4808-8064-EA3B0D152B30}" type="presParOf" srcId="{EEE676DA-510D-4232-9162-3C8EF9538634}" destId="{B115C8FE-B1F6-4474-8245-739774865905}" srcOrd="13" destOrd="0" presId="urn:microsoft.com/office/officeart/2008/layout/LinedList"/>
    <dgm:cxn modelId="{B74BB5EA-96F4-4468-8A3E-E7D15837F3EA}" type="presParOf" srcId="{B115C8FE-B1F6-4474-8245-739774865905}" destId="{48503F18-230D-4971-8333-611494933359}" srcOrd="0" destOrd="0" presId="urn:microsoft.com/office/officeart/2008/layout/LinedList"/>
    <dgm:cxn modelId="{08CA3983-CC06-4A67-93FF-B11BB12C09F6}" type="presParOf" srcId="{B115C8FE-B1F6-4474-8245-739774865905}" destId="{64CADCF2-5D98-472D-9BA1-C6CA386D9D58}" srcOrd="1" destOrd="0" presId="urn:microsoft.com/office/officeart/2008/layout/LinedList"/>
    <dgm:cxn modelId="{13071C8F-5BF8-4855-8E68-0B80F8931DBB}" type="presParOf" srcId="{B115C8FE-B1F6-4474-8245-739774865905}" destId="{03B739CD-16F9-4BB8-A1B1-C500CC19CB73}" srcOrd="2" destOrd="0" presId="urn:microsoft.com/office/officeart/2008/layout/LinedList"/>
    <dgm:cxn modelId="{D48112F4-9A23-4C2E-BF87-9D0E5849BE4F}" type="presParOf" srcId="{EEE676DA-510D-4232-9162-3C8EF9538634}" destId="{A6E8BD5D-7625-48D8-827B-F489C93E8F2F}" srcOrd="14" destOrd="0" presId="urn:microsoft.com/office/officeart/2008/layout/LinedList"/>
    <dgm:cxn modelId="{7F749BB7-B375-4A45-B05C-BEEC3A4CB39F}" type="presParOf" srcId="{EEE676DA-510D-4232-9162-3C8EF9538634}" destId="{DA6DE04A-1E60-4D14-91C7-B6F906E72A70}" srcOrd="15" destOrd="0" presId="urn:microsoft.com/office/officeart/2008/layout/LinedList"/>
    <dgm:cxn modelId="{3CFB6C41-EE3F-4213-8BD6-A046A2D6C2E9}" type="presParOf" srcId="{EEE676DA-510D-4232-9162-3C8EF9538634}" destId="{76B036CD-B9F4-42AB-A085-A9D95EFEAF58}" srcOrd="16" destOrd="0" presId="urn:microsoft.com/office/officeart/2008/layout/LinedList"/>
    <dgm:cxn modelId="{0D30E791-356F-4601-AD56-881DCF33BE81}" type="presParOf" srcId="{76B036CD-B9F4-42AB-A085-A9D95EFEAF58}" destId="{00EEB342-1D89-438C-9E36-AE262E1E1F71}" srcOrd="0" destOrd="0" presId="urn:microsoft.com/office/officeart/2008/layout/LinedList"/>
    <dgm:cxn modelId="{D6325C21-BD2B-4CC4-81C4-23BC8A47981E}" type="presParOf" srcId="{76B036CD-B9F4-42AB-A085-A9D95EFEAF58}" destId="{2455337E-67A0-4843-AB84-61C376043625}" srcOrd="1" destOrd="0" presId="urn:microsoft.com/office/officeart/2008/layout/LinedList"/>
    <dgm:cxn modelId="{555EAFE6-AD7C-44CB-B0F9-FE6CFAF07EB1}" type="presParOf" srcId="{76B036CD-B9F4-42AB-A085-A9D95EFEAF58}" destId="{97732047-D53A-431E-B8DB-C1D916014BD5}" srcOrd="2" destOrd="0" presId="urn:microsoft.com/office/officeart/2008/layout/LinedList"/>
    <dgm:cxn modelId="{5B342504-D069-4E0A-8455-3DB0F7EC846F}" type="presParOf" srcId="{EEE676DA-510D-4232-9162-3C8EF9538634}" destId="{5F06C185-41C8-47B7-96B8-A5FCA1F0F8AF}" srcOrd="17" destOrd="0" presId="urn:microsoft.com/office/officeart/2008/layout/LinedList"/>
    <dgm:cxn modelId="{D9848E62-4DF6-4095-A31D-BDE046525B5D}" type="presParOf" srcId="{EEE676DA-510D-4232-9162-3C8EF9538634}" destId="{61118A20-9578-4550-84A6-E9977C282FCC}" srcOrd="18" destOrd="0" presId="urn:microsoft.com/office/officeart/2008/layout/LinedList"/>
    <dgm:cxn modelId="{87344FB3-30C0-44CD-B418-25A5949B1874}" type="presParOf" srcId="{EEE676DA-510D-4232-9162-3C8EF9538634}" destId="{422B12C8-CC2A-4659-8FC6-6FEA4CB497F4}" srcOrd="19" destOrd="0" presId="urn:microsoft.com/office/officeart/2008/layout/LinedList"/>
    <dgm:cxn modelId="{728EFDB3-269B-4EDD-BB40-CE7520B1A73D}" type="presParOf" srcId="{422B12C8-CC2A-4659-8FC6-6FEA4CB497F4}" destId="{872FDE64-3F95-425E-8930-A40E13D6D2C9}" srcOrd="0" destOrd="0" presId="urn:microsoft.com/office/officeart/2008/layout/LinedList"/>
    <dgm:cxn modelId="{6191234C-AD04-4389-9B44-702CC462D5FC}" type="presParOf" srcId="{422B12C8-CC2A-4659-8FC6-6FEA4CB497F4}" destId="{AB83DC7B-8792-44E2-B0AA-7FF1C0B3AB10}" srcOrd="1" destOrd="0" presId="urn:microsoft.com/office/officeart/2008/layout/LinedList"/>
    <dgm:cxn modelId="{54EAF10D-104C-432F-86B7-B028B8849184}" type="presParOf" srcId="{422B12C8-CC2A-4659-8FC6-6FEA4CB497F4}" destId="{BA30C68C-41BB-42C7-9C55-448D3C39BA83}" srcOrd="2" destOrd="0" presId="urn:microsoft.com/office/officeart/2008/layout/LinedList"/>
    <dgm:cxn modelId="{C65CDE4C-910C-4FBB-8414-C3A0CBFD218D}" type="presParOf" srcId="{EEE676DA-510D-4232-9162-3C8EF9538634}" destId="{A7DD28C1-8F0E-4499-9734-CDC6B0F0F2B9}" srcOrd="20" destOrd="0" presId="urn:microsoft.com/office/officeart/2008/layout/LinedList"/>
    <dgm:cxn modelId="{EDED2024-57CC-4C41-BCF6-527B171EADDE}" type="presParOf" srcId="{EEE676DA-510D-4232-9162-3C8EF9538634}" destId="{101C4237-D717-444E-81E4-8CEDAA069CB4}" srcOrd="21" destOrd="0" presId="urn:microsoft.com/office/officeart/2008/layout/LinedList"/>
    <dgm:cxn modelId="{69D80C03-CCB2-4DA9-9BDF-F14958E2A055}" type="presParOf" srcId="{EEE676DA-510D-4232-9162-3C8EF9538634}" destId="{001C6480-93F7-4B1F-8BB9-409C068253B7}" srcOrd="22" destOrd="0" presId="urn:microsoft.com/office/officeart/2008/layout/LinedList"/>
    <dgm:cxn modelId="{E08838CF-E95B-4E2F-A759-D139170DE5AE}" type="presParOf" srcId="{001C6480-93F7-4B1F-8BB9-409C068253B7}" destId="{0D557E12-5051-476C-BF7D-AA314219E13C}" srcOrd="0" destOrd="0" presId="urn:microsoft.com/office/officeart/2008/layout/LinedList"/>
    <dgm:cxn modelId="{747882EA-8EF8-4420-B027-E08741F7C999}" type="presParOf" srcId="{001C6480-93F7-4B1F-8BB9-409C068253B7}" destId="{DB8F4673-BADB-4A25-9576-92DC84E313D2}" srcOrd="1" destOrd="0" presId="urn:microsoft.com/office/officeart/2008/layout/LinedList"/>
    <dgm:cxn modelId="{DFC7DC18-E0F1-40D2-8CAA-1E462637095F}" type="presParOf" srcId="{001C6480-93F7-4B1F-8BB9-409C068253B7}" destId="{5B9367EC-9F80-47E3-ACEB-093D0AA07320}" srcOrd="2" destOrd="0" presId="urn:microsoft.com/office/officeart/2008/layout/LinedList"/>
    <dgm:cxn modelId="{7CABD698-1684-423C-B6E4-9F107E4EA96F}" type="presParOf" srcId="{EEE676DA-510D-4232-9162-3C8EF9538634}" destId="{72E91DF2-CFA4-457E-8931-9685E379BA3E}" srcOrd="23" destOrd="0" presId="urn:microsoft.com/office/officeart/2008/layout/LinedList"/>
    <dgm:cxn modelId="{744CECD8-6AF6-4D3F-B8A9-96BE0D08107C}" type="presParOf" srcId="{EEE676DA-510D-4232-9162-3C8EF9538634}" destId="{0E538CF9-4ED6-4E8B-8878-25C4D985EF02}" srcOrd="24" destOrd="0" presId="urn:microsoft.com/office/officeart/2008/layout/LinedList"/>
    <dgm:cxn modelId="{FD1DF47A-6B10-4F91-A2C5-D7CF1898767F}" type="presParOf" srcId="{EEE676DA-510D-4232-9162-3C8EF9538634}" destId="{D7198591-16F4-4426-BF44-340662E74395}" srcOrd="25" destOrd="0" presId="urn:microsoft.com/office/officeart/2008/layout/LinedList"/>
    <dgm:cxn modelId="{A1E9B030-ED62-4214-B2F8-51F0AC2FCD12}" type="presParOf" srcId="{D7198591-16F4-4426-BF44-340662E74395}" destId="{08E0AF6E-7B51-48CE-AC38-4950DC1F1555}" srcOrd="0" destOrd="0" presId="urn:microsoft.com/office/officeart/2008/layout/LinedList"/>
    <dgm:cxn modelId="{E1D9CDB7-F966-4167-A1C7-B8723A23769C}" type="presParOf" srcId="{D7198591-16F4-4426-BF44-340662E74395}" destId="{2FAA3C1C-902D-4DF7-ADE7-E4F99CA975E5}" srcOrd="1" destOrd="0" presId="urn:microsoft.com/office/officeart/2008/layout/LinedList"/>
    <dgm:cxn modelId="{61761437-CD00-4605-9190-7E105259AEF7}" type="presParOf" srcId="{D7198591-16F4-4426-BF44-340662E74395}" destId="{9671FA56-6220-4203-937E-A3405A3E8C84}" srcOrd="2" destOrd="0" presId="urn:microsoft.com/office/officeart/2008/layout/LinedList"/>
    <dgm:cxn modelId="{FDF1AEF5-339E-49C3-BD49-75C26B89AE57}" type="presParOf" srcId="{EEE676DA-510D-4232-9162-3C8EF9538634}" destId="{4978475E-1B8F-4E51-85DB-7EA339B29418}" srcOrd="26" destOrd="0" presId="urn:microsoft.com/office/officeart/2008/layout/LinedList"/>
    <dgm:cxn modelId="{BC5D8A50-7F6E-4AB8-BBAF-2513F1A4DD7E}" type="presParOf" srcId="{EEE676DA-510D-4232-9162-3C8EF9538634}" destId="{0F3B0E9F-7A17-47FD-BAAC-0FEED7D1B9F9}" srcOrd="27"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BE6A15-21B1-40FB-8F10-DFD3CAB2A52F}"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ru-RU"/>
        </a:p>
      </dgm:t>
    </dgm:pt>
    <dgm:pt modelId="{7B99B822-B211-4086-B099-70D5CCC39784}">
      <dgm:prSet phldrT="[Текст]" custT="1"/>
      <dgm:spPr>
        <a:solidFill>
          <a:srgbClr val="00AEEF"/>
        </a:solidFill>
      </dgm:spPr>
      <dgm:t>
        <a:bodyPr/>
        <a:lstStyle/>
        <a:p>
          <a:r>
            <a:rPr lang="uk-UA" sz="2400" b="1" dirty="0" smtClean="0">
              <a:solidFill>
                <a:schemeClr val="tx1"/>
              </a:solidFill>
              <a:latin typeface="Century" panose="02040604050505020304" pitchFamily="18" charset="0"/>
            </a:rPr>
            <a:t>Учасники дослідження</a:t>
          </a:r>
          <a:endParaRPr lang="ru-RU" sz="2400" b="1" dirty="0">
            <a:solidFill>
              <a:schemeClr val="tx1"/>
            </a:solidFill>
            <a:latin typeface="Century" panose="02040604050505020304" pitchFamily="18" charset="0"/>
          </a:endParaRPr>
        </a:p>
      </dgm:t>
    </dgm:pt>
    <dgm:pt modelId="{117312AD-0F8E-4665-B13E-5D10E80FAA22}" type="parTrans" cxnId="{00A17B6F-570A-4A22-98E0-6BFD053B3BFF}">
      <dgm:prSet/>
      <dgm:spPr/>
      <dgm:t>
        <a:bodyPr/>
        <a:lstStyle/>
        <a:p>
          <a:endParaRPr lang="ru-RU"/>
        </a:p>
      </dgm:t>
    </dgm:pt>
    <dgm:pt modelId="{CBD16B2A-A8DF-4AB0-9D54-DF1475271C71}" type="sibTrans" cxnId="{00A17B6F-570A-4A22-98E0-6BFD053B3BFF}">
      <dgm:prSet/>
      <dgm:spPr/>
      <dgm:t>
        <a:bodyPr/>
        <a:lstStyle/>
        <a:p>
          <a:endParaRPr lang="ru-RU"/>
        </a:p>
      </dgm:t>
    </dgm:pt>
    <dgm:pt modelId="{C9EF831C-7CFB-4D0B-B55E-1657967E4251}">
      <dgm:prSet phldrT="[Текст]" custT="1"/>
      <dgm:spPr/>
      <dgm:t>
        <a:bodyPr/>
        <a:lstStyle/>
        <a:p>
          <a:r>
            <a:rPr lang="uk-UA" sz="2000" b="1" dirty="0" smtClean="0">
              <a:solidFill>
                <a:schemeClr val="accent2">
                  <a:lumMod val="75000"/>
                </a:schemeClr>
              </a:solidFill>
              <a:latin typeface="Century" panose="02040604050505020304" pitchFamily="18" charset="0"/>
              <a:ea typeface="Source Sans Pro" panose="020B0503030403020204" pitchFamily="34" charset="0"/>
              <a:cs typeface="Space Grotesk" pitchFamily="2" charset="0"/>
            </a:rPr>
            <a:t>1485</a:t>
          </a:r>
          <a:r>
            <a:rPr lang="uk-UA" sz="1600" b="1" dirty="0" smtClean="0">
              <a:solidFill>
                <a:schemeClr val="accent2">
                  <a:lumMod val="75000"/>
                </a:schemeClr>
              </a:solidFill>
              <a:latin typeface="Century" panose="02040604050505020304" pitchFamily="18" charset="0"/>
              <a:ea typeface="Source Sans Pro" panose="020B0503030403020204" pitchFamily="34" charset="0"/>
              <a:cs typeface="Space Grotesk" pitchFamily="2" charset="0"/>
            </a:rPr>
            <a:t> </a:t>
          </a:r>
          <a:r>
            <a:rPr lang="uk-UA" sz="1600" dirty="0" smtClean="0">
              <a:latin typeface="Century" panose="02040604050505020304" pitchFamily="18" charset="0"/>
            </a:rPr>
            <a:t>учителів 1 − 11 класів</a:t>
          </a:r>
          <a:endParaRPr lang="ru-RU" sz="1600" dirty="0">
            <a:latin typeface="Century" panose="02040604050505020304" pitchFamily="18" charset="0"/>
          </a:endParaRPr>
        </a:p>
      </dgm:t>
    </dgm:pt>
    <dgm:pt modelId="{2887184C-D087-41DE-957D-450484BE65CD}" type="parTrans" cxnId="{60265B95-A885-4280-80F9-FE6F8322B1EB}">
      <dgm:prSet/>
      <dgm:spPr/>
      <dgm:t>
        <a:bodyPr/>
        <a:lstStyle/>
        <a:p>
          <a:endParaRPr lang="ru-RU"/>
        </a:p>
      </dgm:t>
    </dgm:pt>
    <dgm:pt modelId="{E0FB109A-6CF1-45C3-8C13-C11527A9FC57}" type="sibTrans" cxnId="{60265B95-A885-4280-80F9-FE6F8322B1EB}">
      <dgm:prSet/>
      <dgm:spPr/>
      <dgm:t>
        <a:bodyPr/>
        <a:lstStyle/>
        <a:p>
          <a:endParaRPr lang="ru-RU"/>
        </a:p>
      </dgm:t>
    </dgm:pt>
    <dgm:pt modelId="{E69AEAC3-09FC-4209-BDE1-39F44E883787}">
      <dgm:prSet phldrT="[Текст]" custT="1"/>
      <dgm:spPr>
        <a:solidFill>
          <a:srgbClr val="00AEEF"/>
        </a:solidFill>
      </dgm:spPr>
      <dgm:t>
        <a:bodyPr/>
        <a:lstStyle/>
        <a:p>
          <a:r>
            <a:rPr lang="uk-UA" sz="2400" b="1" dirty="0" smtClean="0">
              <a:solidFill>
                <a:schemeClr val="tx1"/>
              </a:solidFill>
              <a:latin typeface="Century" panose="02040604050505020304" pitchFamily="18" charset="0"/>
              <a:cs typeface="Times New Roman" panose="02020603050405020304" pitchFamily="18" charset="0"/>
            </a:rPr>
            <a:t>Метод опитування</a:t>
          </a:r>
          <a:endParaRPr lang="ru-RU" sz="2400" dirty="0">
            <a:latin typeface="Century" panose="02040604050505020304" pitchFamily="18" charset="0"/>
          </a:endParaRPr>
        </a:p>
      </dgm:t>
    </dgm:pt>
    <dgm:pt modelId="{EFD7E908-917F-410D-9A93-01F527BA3718}" type="parTrans" cxnId="{D285B4DB-E6AC-462A-9804-39491F13E81F}">
      <dgm:prSet/>
      <dgm:spPr/>
      <dgm:t>
        <a:bodyPr/>
        <a:lstStyle/>
        <a:p>
          <a:endParaRPr lang="ru-RU"/>
        </a:p>
      </dgm:t>
    </dgm:pt>
    <dgm:pt modelId="{EABF5FCC-0A70-40EE-A9B1-7FEB33976F2D}" type="sibTrans" cxnId="{D285B4DB-E6AC-462A-9804-39491F13E81F}">
      <dgm:prSet/>
      <dgm:spPr/>
      <dgm:t>
        <a:bodyPr/>
        <a:lstStyle/>
        <a:p>
          <a:endParaRPr lang="ru-RU"/>
        </a:p>
      </dgm:t>
    </dgm:pt>
    <dgm:pt modelId="{10515870-1EEB-4711-BD10-DCCE768572FA}">
      <dgm:prSet phldrT="[Текст]" custT="1"/>
      <dgm:spPr/>
      <dgm:t>
        <a:bodyPr/>
        <a:lstStyle/>
        <a:p>
          <a:r>
            <a:rPr lang="uk-UA" sz="1600" b="1" dirty="0" smtClean="0">
              <a:solidFill>
                <a:schemeClr val="tx1"/>
              </a:solidFill>
              <a:latin typeface="Century" panose="02040604050505020304" pitchFamily="18" charset="0"/>
              <a:cs typeface="Times New Roman" panose="02020603050405020304" pitchFamily="18" charset="0"/>
            </a:rPr>
            <a:t>Онлайн-анкетування</a:t>
          </a:r>
          <a:r>
            <a:rPr lang="uk-UA" sz="1600" dirty="0" smtClean="0">
              <a:solidFill>
                <a:schemeClr val="tx1"/>
              </a:solidFill>
              <a:latin typeface="Century" panose="02040604050505020304" pitchFamily="18" charset="0"/>
              <a:cs typeface="Times New Roman" panose="02020603050405020304" pitchFamily="18" charset="0"/>
            </a:rPr>
            <a:t>. Анкета відкривалася за інтернет-посиланням, яке було розміщене на головній сторінці сайту                     КНП «ОСВІТНЯ АГЕНЦІЯ МІСТА КИЄВА» (</a:t>
          </a:r>
          <a:r>
            <a:rPr lang="en-US" sz="1600" dirty="0" smtClean="0">
              <a:solidFill>
                <a:schemeClr val="tx1"/>
              </a:solidFill>
              <a:latin typeface="Century" panose="02040604050505020304" pitchFamily="18" charset="0"/>
              <a:cs typeface="Times New Roman" panose="02020603050405020304" pitchFamily="18" charset="0"/>
            </a:rPr>
            <a:t>https://monitoring.in.ua).</a:t>
          </a:r>
          <a:endParaRPr lang="ru-RU" sz="1600" dirty="0">
            <a:latin typeface="Century" panose="02040604050505020304" pitchFamily="18" charset="0"/>
          </a:endParaRPr>
        </a:p>
      </dgm:t>
    </dgm:pt>
    <dgm:pt modelId="{95B37EF0-9145-47B0-88F3-415DD5D1C6AE}" type="parTrans" cxnId="{6A3822F1-51F6-485D-95AC-5CB1AEC96A31}">
      <dgm:prSet/>
      <dgm:spPr/>
      <dgm:t>
        <a:bodyPr/>
        <a:lstStyle/>
        <a:p>
          <a:endParaRPr lang="ru-RU"/>
        </a:p>
      </dgm:t>
    </dgm:pt>
    <dgm:pt modelId="{E0D9260C-2B23-4E64-9D69-3A02D89426D6}" type="sibTrans" cxnId="{6A3822F1-51F6-485D-95AC-5CB1AEC96A31}">
      <dgm:prSet/>
      <dgm:spPr/>
      <dgm:t>
        <a:bodyPr/>
        <a:lstStyle/>
        <a:p>
          <a:endParaRPr lang="ru-RU"/>
        </a:p>
      </dgm:t>
    </dgm:pt>
    <dgm:pt modelId="{FF40ECB8-3C0B-4C3F-A1E9-D1750D6002A6}">
      <dgm:prSet phldrT="[Текст]" custT="1"/>
      <dgm:spPr/>
      <dgm:t>
        <a:bodyPr/>
        <a:lstStyle/>
        <a:p>
          <a:endParaRPr lang="ru-RU" sz="1600" dirty="0">
            <a:latin typeface="Century" panose="02040604050505020304" pitchFamily="18" charset="0"/>
          </a:endParaRPr>
        </a:p>
      </dgm:t>
    </dgm:pt>
    <dgm:pt modelId="{6E0A448A-A506-4D70-85CD-036703734E9E}" type="parTrans" cxnId="{69A6954D-8E02-499F-8D42-174D461953D7}">
      <dgm:prSet/>
      <dgm:spPr/>
      <dgm:t>
        <a:bodyPr/>
        <a:lstStyle/>
        <a:p>
          <a:endParaRPr lang="uk-UA"/>
        </a:p>
      </dgm:t>
    </dgm:pt>
    <dgm:pt modelId="{ECB1559C-6133-4DC6-9F9D-4C336E7C62F8}" type="sibTrans" cxnId="{69A6954D-8E02-499F-8D42-174D461953D7}">
      <dgm:prSet/>
      <dgm:spPr/>
      <dgm:t>
        <a:bodyPr/>
        <a:lstStyle/>
        <a:p>
          <a:endParaRPr lang="uk-UA"/>
        </a:p>
      </dgm:t>
    </dgm:pt>
    <dgm:pt modelId="{CC298ACE-18C1-4E36-8191-AEE521858495}" type="pres">
      <dgm:prSet presAssocID="{44BE6A15-21B1-40FB-8F10-DFD3CAB2A52F}" presName="linearFlow" presStyleCnt="0">
        <dgm:presLayoutVars>
          <dgm:dir/>
          <dgm:animLvl val="lvl"/>
          <dgm:resizeHandles val="exact"/>
        </dgm:presLayoutVars>
      </dgm:prSet>
      <dgm:spPr/>
      <dgm:t>
        <a:bodyPr/>
        <a:lstStyle/>
        <a:p>
          <a:endParaRPr lang="ru-RU"/>
        </a:p>
      </dgm:t>
    </dgm:pt>
    <dgm:pt modelId="{2C82EB5B-AE25-4086-8D4F-2621E01ADBAB}" type="pres">
      <dgm:prSet presAssocID="{7B99B822-B211-4086-B099-70D5CCC39784}" presName="composite" presStyleCnt="0"/>
      <dgm:spPr/>
    </dgm:pt>
    <dgm:pt modelId="{A34FE0F6-2B4B-49A7-88D8-FD5450D6915E}" type="pres">
      <dgm:prSet presAssocID="{7B99B822-B211-4086-B099-70D5CCC39784}" presName="parTx" presStyleLbl="node1" presStyleIdx="0" presStyleCnt="2">
        <dgm:presLayoutVars>
          <dgm:chMax val="0"/>
          <dgm:chPref val="0"/>
          <dgm:bulletEnabled val="1"/>
        </dgm:presLayoutVars>
      </dgm:prSet>
      <dgm:spPr/>
      <dgm:t>
        <a:bodyPr/>
        <a:lstStyle/>
        <a:p>
          <a:endParaRPr lang="ru-RU"/>
        </a:p>
      </dgm:t>
    </dgm:pt>
    <dgm:pt modelId="{AD24E024-461A-4A30-A0E8-298C5ECA21C3}" type="pres">
      <dgm:prSet presAssocID="{7B99B822-B211-4086-B099-70D5CCC39784}" presName="parSh" presStyleLbl="node1" presStyleIdx="0" presStyleCnt="2" custScaleY="73674" custLinFactNeighborX="373" custLinFactNeighborY="-12368"/>
      <dgm:spPr/>
      <dgm:t>
        <a:bodyPr/>
        <a:lstStyle/>
        <a:p>
          <a:endParaRPr lang="ru-RU"/>
        </a:p>
      </dgm:t>
    </dgm:pt>
    <dgm:pt modelId="{EFF1A010-9CE5-4ADA-84AF-DB7778FE658E}" type="pres">
      <dgm:prSet presAssocID="{7B99B822-B211-4086-B099-70D5CCC39784}" presName="desTx" presStyleLbl="fgAcc1" presStyleIdx="0" presStyleCnt="2" custScaleY="69591" custLinFactNeighborX="1684" custLinFactNeighborY="-12028">
        <dgm:presLayoutVars>
          <dgm:bulletEnabled val="1"/>
        </dgm:presLayoutVars>
      </dgm:prSet>
      <dgm:spPr/>
      <dgm:t>
        <a:bodyPr/>
        <a:lstStyle/>
        <a:p>
          <a:endParaRPr lang="ru-RU"/>
        </a:p>
      </dgm:t>
    </dgm:pt>
    <dgm:pt modelId="{0EE5324B-81ED-4BFF-9D0C-EE9099AD690E}" type="pres">
      <dgm:prSet presAssocID="{CBD16B2A-A8DF-4AB0-9D54-DF1475271C71}" presName="sibTrans" presStyleLbl="sibTrans2D1" presStyleIdx="0" presStyleCnt="1" custAng="35062" custScaleX="126210" custScaleY="114785" custLinFactNeighborX="8572" custLinFactNeighborY="11669"/>
      <dgm:spPr/>
      <dgm:t>
        <a:bodyPr/>
        <a:lstStyle/>
        <a:p>
          <a:endParaRPr lang="ru-RU"/>
        </a:p>
      </dgm:t>
    </dgm:pt>
    <dgm:pt modelId="{4F8C0A0B-9F76-4343-A0C2-1C5BFC5DC715}" type="pres">
      <dgm:prSet presAssocID="{CBD16B2A-A8DF-4AB0-9D54-DF1475271C71}" presName="connTx" presStyleLbl="sibTrans2D1" presStyleIdx="0" presStyleCnt="1"/>
      <dgm:spPr/>
      <dgm:t>
        <a:bodyPr/>
        <a:lstStyle/>
        <a:p>
          <a:endParaRPr lang="ru-RU"/>
        </a:p>
      </dgm:t>
    </dgm:pt>
    <dgm:pt modelId="{E2DB275A-B9C7-4A8B-9288-39E4501D2BF0}" type="pres">
      <dgm:prSet presAssocID="{E69AEAC3-09FC-4209-BDE1-39F44E883787}" presName="composite" presStyleCnt="0"/>
      <dgm:spPr/>
    </dgm:pt>
    <dgm:pt modelId="{8CEBCB9F-7844-4EB9-8FA4-67E6A0AC799A}" type="pres">
      <dgm:prSet presAssocID="{E69AEAC3-09FC-4209-BDE1-39F44E883787}" presName="parTx" presStyleLbl="node1" presStyleIdx="0" presStyleCnt="2">
        <dgm:presLayoutVars>
          <dgm:chMax val="0"/>
          <dgm:chPref val="0"/>
          <dgm:bulletEnabled val="1"/>
        </dgm:presLayoutVars>
      </dgm:prSet>
      <dgm:spPr/>
      <dgm:t>
        <a:bodyPr/>
        <a:lstStyle/>
        <a:p>
          <a:endParaRPr lang="ru-RU"/>
        </a:p>
      </dgm:t>
    </dgm:pt>
    <dgm:pt modelId="{9A70C95E-BDA4-4B3F-B0A1-2B6558BAF4C6}" type="pres">
      <dgm:prSet presAssocID="{E69AEAC3-09FC-4209-BDE1-39F44E883787}" presName="parSh" presStyleLbl="node1" presStyleIdx="1" presStyleCnt="2" custScaleY="68008" custLinFactNeighborX="-549" custLinFactNeighborY="-19162"/>
      <dgm:spPr/>
      <dgm:t>
        <a:bodyPr/>
        <a:lstStyle/>
        <a:p>
          <a:endParaRPr lang="ru-RU"/>
        </a:p>
      </dgm:t>
    </dgm:pt>
    <dgm:pt modelId="{8E370F21-9C5A-4FE0-9C91-BE205BC5096C}" type="pres">
      <dgm:prSet presAssocID="{E69AEAC3-09FC-4209-BDE1-39F44E883787}" presName="desTx" presStyleLbl="fgAcc1" presStyleIdx="1" presStyleCnt="2" custScaleY="70857" custLinFactNeighborX="957" custLinFactNeighborY="-10703">
        <dgm:presLayoutVars>
          <dgm:bulletEnabled val="1"/>
        </dgm:presLayoutVars>
      </dgm:prSet>
      <dgm:spPr/>
      <dgm:t>
        <a:bodyPr/>
        <a:lstStyle/>
        <a:p>
          <a:endParaRPr lang="ru-RU"/>
        </a:p>
      </dgm:t>
    </dgm:pt>
  </dgm:ptLst>
  <dgm:cxnLst>
    <dgm:cxn modelId="{D285B4DB-E6AC-462A-9804-39491F13E81F}" srcId="{44BE6A15-21B1-40FB-8F10-DFD3CAB2A52F}" destId="{E69AEAC3-09FC-4209-BDE1-39F44E883787}" srcOrd="1" destOrd="0" parTransId="{EFD7E908-917F-410D-9A93-01F527BA3718}" sibTransId="{EABF5FCC-0A70-40EE-A9B1-7FEB33976F2D}"/>
    <dgm:cxn modelId="{C9B0420E-1BC7-4509-BBEA-EFEB48950757}" type="presOf" srcId="{7B99B822-B211-4086-B099-70D5CCC39784}" destId="{A34FE0F6-2B4B-49A7-88D8-FD5450D6915E}" srcOrd="0" destOrd="0" presId="urn:microsoft.com/office/officeart/2005/8/layout/process3"/>
    <dgm:cxn modelId="{48106D0D-C33E-4DF9-B67D-EF59B8410FC1}" type="presOf" srcId="{44BE6A15-21B1-40FB-8F10-DFD3CAB2A52F}" destId="{CC298ACE-18C1-4E36-8191-AEE521858495}" srcOrd="0" destOrd="0" presId="urn:microsoft.com/office/officeart/2005/8/layout/process3"/>
    <dgm:cxn modelId="{65BC44A3-5CFE-4036-A21E-17E3165611D5}" type="presOf" srcId="{E69AEAC3-09FC-4209-BDE1-39F44E883787}" destId="{8CEBCB9F-7844-4EB9-8FA4-67E6A0AC799A}" srcOrd="0" destOrd="0" presId="urn:microsoft.com/office/officeart/2005/8/layout/process3"/>
    <dgm:cxn modelId="{E5BC08AC-A633-4CF6-B9B3-43F314FD44FF}" type="presOf" srcId="{E69AEAC3-09FC-4209-BDE1-39F44E883787}" destId="{9A70C95E-BDA4-4B3F-B0A1-2B6558BAF4C6}" srcOrd="1" destOrd="0" presId="urn:microsoft.com/office/officeart/2005/8/layout/process3"/>
    <dgm:cxn modelId="{017BF547-025C-45F9-A1D3-D0BDF52455C2}" type="presOf" srcId="{7B99B822-B211-4086-B099-70D5CCC39784}" destId="{AD24E024-461A-4A30-A0E8-298C5ECA21C3}" srcOrd="1" destOrd="0" presId="urn:microsoft.com/office/officeart/2005/8/layout/process3"/>
    <dgm:cxn modelId="{6A3822F1-51F6-485D-95AC-5CB1AEC96A31}" srcId="{E69AEAC3-09FC-4209-BDE1-39F44E883787}" destId="{10515870-1EEB-4711-BD10-DCCE768572FA}" srcOrd="0" destOrd="0" parTransId="{95B37EF0-9145-47B0-88F3-415DD5D1C6AE}" sibTransId="{E0D9260C-2B23-4E64-9D69-3A02D89426D6}"/>
    <dgm:cxn modelId="{9DF790F3-6069-41B0-A77E-51FB8FEBF7C1}" type="presOf" srcId="{CBD16B2A-A8DF-4AB0-9D54-DF1475271C71}" destId="{0EE5324B-81ED-4BFF-9D0C-EE9099AD690E}" srcOrd="0" destOrd="0" presId="urn:microsoft.com/office/officeart/2005/8/layout/process3"/>
    <dgm:cxn modelId="{69A6954D-8E02-499F-8D42-174D461953D7}" srcId="{7B99B822-B211-4086-B099-70D5CCC39784}" destId="{FF40ECB8-3C0B-4C3F-A1E9-D1750D6002A6}" srcOrd="0" destOrd="0" parTransId="{6E0A448A-A506-4D70-85CD-036703734E9E}" sibTransId="{ECB1559C-6133-4DC6-9F9D-4C336E7C62F8}"/>
    <dgm:cxn modelId="{00A17B6F-570A-4A22-98E0-6BFD053B3BFF}" srcId="{44BE6A15-21B1-40FB-8F10-DFD3CAB2A52F}" destId="{7B99B822-B211-4086-B099-70D5CCC39784}" srcOrd="0" destOrd="0" parTransId="{117312AD-0F8E-4665-B13E-5D10E80FAA22}" sibTransId="{CBD16B2A-A8DF-4AB0-9D54-DF1475271C71}"/>
    <dgm:cxn modelId="{6535A490-3249-4C32-97BB-27644968EE5A}" type="presOf" srcId="{C9EF831C-7CFB-4D0B-B55E-1657967E4251}" destId="{EFF1A010-9CE5-4ADA-84AF-DB7778FE658E}" srcOrd="0" destOrd="1" presId="urn:microsoft.com/office/officeart/2005/8/layout/process3"/>
    <dgm:cxn modelId="{5E8ED707-CE79-4D04-82FC-5ABC9FF28E41}" type="presOf" srcId="{CBD16B2A-A8DF-4AB0-9D54-DF1475271C71}" destId="{4F8C0A0B-9F76-4343-A0C2-1C5BFC5DC715}" srcOrd="1" destOrd="0" presId="urn:microsoft.com/office/officeart/2005/8/layout/process3"/>
    <dgm:cxn modelId="{60265B95-A885-4280-80F9-FE6F8322B1EB}" srcId="{7B99B822-B211-4086-B099-70D5CCC39784}" destId="{C9EF831C-7CFB-4D0B-B55E-1657967E4251}" srcOrd="1" destOrd="0" parTransId="{2887184C-D087-41DE-957D-450484BE65CD}" sibTransId="{E0FB109A-6CF1-45C3-8C13-C11527A9FC57}"/>
    <dgm:cxn modelId="{F6242685-D244-4C60-BCFB-7F6991732DBA}" type="presOf" srcId="{10515870-1EEB-4711-BD10-DCCE768572FA}" destId="{8E370F21-9C5A-4FE0-9C91-BE205BC5096C}" srcOrd="0" destOrd="0" presId="urn:microsoft.com/office/officeart/2005/8/layout/process3"/>
    <dgm:cxn modelId="{CA0C9D20-504F-4AC2-95E3-58DC7D280A76}" type="presOf" srcId="{FF40ECB8-3C0B-4C3F-A1E9-D1750D6002A6}" destId="{EFF1A010-9CE5-4ADA-84AF-DB7778FE658E}" srcOrd="0" destOrd="0" presId="urn:microsoft.com/office/officeart/2005/8/layout/process3"/>
    <dgm:cxn modelId="{0D28D705-68F7-4B03-9047-048A806D391F}" type="presParOf" srcId="{CC298ACE-18C1-4E36-8191-AEE521858495}" destId="{2C82EB5B-AE25-4086-8D4F-2621E01ADBAB}" srcOrd="0" destOrd="0" presId="urn:microsoft.com/office/officeart/2005/8/layout/process3"/>
    <dgm:cxn modelId="{6B829373-E2A9-4AA2-8689-08E03DE046CC}" type="presParOf" srcId="{2C82EB5B-AE25-4086-8D4F-2621E01ADBAB}" destId="{A34FE0F6-2B4B-49A7-88D8-FD5450D6915E}" srcOrd="0" destOrd="0" presId="urn:microsoft.com/office/officeart/2005/8/layout/process3"/>
    <dgm:cxn modelId="{5FDEC618-E066-4670-AEE3-76E6159945FF}" type="presParOf" srcId="{2C82EB5B-AE25-4086-8D4F-2621E01ADBAB}" destId="{AD24E024-461A-4A30-A0E8-298C5ECA21C3}" srcOrd="1" destOrd="0" presId="urn:microsoft.com/office/officeart/2005/8/layout/process3"/>
    <dgm:cxn modelId="{20BD9F47-F80A-4AEC-BC14-D0C4C8DDF1CE}" type="presParOf" srcId="{2C82EB5B-AE25-4086-8D4F-2621E01ADBAB}" destId="{EFF1A010-9CE5-4ADA-84AF-DB7778FE658E}" srcOrd="2" destOrd="0" presId="urn:microsoft.com/office/officeart/2005/8/layout/process3"/>
    <dgm:cxn modelId="{72DE457A-2E5A-4EAF-81B8-E6A91A022B80}" type="presParOf" srcId="{CC298ACE-18C1-4E36-8191-AEE521858495}" destId="{0EE5324B-81ED-4BFF-9D0C-EE9099AD690E}" srcOrd="1" destOrd="0" presId="urn:microsoft.com/office/officeart/2005/8/layout/process3"/>
    <dgm:cxn modelId="{7C80642A-C88B-46B5-B8D4-22EA74C6EA4C}" type="presParOf" srcId="{0EE5324B-81ED-4BFF-9D0C-EE9099AD690E}" destId="{4F8C0A0B-9F76-4343-A0C2-1C5BFC5DC715}" srcOrd="0" destOrd="0" presId="urn:microsoft.com/office/officeart/2005/8/layout/process3"/>
    <dgm:cxn modelId="{99DCBF2D-8E8B-47CD-A71C-9B52C0312540}" type="presParOf" srcId="{CC298ACE-18C1-4E36-8191-AEE521858495}" destId="{E2DB275A-B9C7-4A8B-9288-39E4501D2BF0}" srcOrd="2" destOrd="0" presId="urn:microsoft.com/office/officeart/2005/8/layout/process3"/>
    <dgm:cxn modelId="{3707B73E-0310-4C17-98DB-FDC40FF80A39}" type="presParOf" srcId="{E2DB275A-B9C7-4A8B-9288-39E4501D2BF0}" destId="{8CEBCB9F-7844-4EB9-8FA4-67E6A0AC799A}" srcOrd="0" destOrd="0" presId="urn:microsoft.com/office/officeart/2005/8/layout/process3"/>
    <dgm:cxn modelId="{FDB99CDD-68ED-4E98-A584-1413759D67E0}" type="presParOf" srcId="{E2DB275A-B9C7-4A8B-9288-39E4501D2BF0}" destId="{9A70C95E-BDA4-4B3F-B0A1-2B6558BAF4C6}" srcOrd="1" destOrd="0" presId="urn:microsoft.com/office/officeart/2005/8/layout/process3"/>
    <dgm:cxn modelId="{8F2156F2-0A91-41D7-9D4D-70C61D5E1681}" type="presParOf" srcId="{E2DB275A-B9C7-4A8B-9288-39E4501D2BF0}" destId="{8E370F21-9C5A-4FE0-9C91-BE205BC5096C}"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0.28353</cdr:x>
      <cdr:y>0.26003</cdr:y>
    </cdr:from>
    <cdr:to>
      <cdr:x>0.29176</cdr:x>
      <cdr:y>0.2809</cdr:y>
    </cdr:to>
    <cdr:sp macro="" textlink="">
      <cdr:nvSpPr>
        <cdr:cNvPr id="3" name="Овал 2"/>
        <cdr:cNvSpPr/>
      </cdr:nvSpPr>
      <cdr:spPr>
        <a:xfrm xmlns:a="http://schemas.openxmlformats.org/drawingml/2006/main">
          <a:off x="2118947" y="1314545"/>
          <a:ext cx="61546" cy="105507"/>
        </a:xfrm>
        <a:prstGeom xmlns:a="http://schemas.openxmlformats.org/drawingml/2006/main" prst="ellipse">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uk-UA"/>
        </a:p>
      </cdr:txBody>
    </cdr:sp>
  </cdr:relSizeAnchor>
</c:userShapes>
</file>

<file path=ppt/drawings/drawing2.xml><?xml version="1.0" encoding="utf-8"?>
<c:userShapes xmlns:c="http://schemas.openxmlformats.org/drawingml/2006/chart">
  <cdr:relSizeAnchor xmlns:cdr="http://schemas.openxmlformats.org/drawingml/2006/chartDrawing">
    <cdr:from>
      <cdr:x>0.30033</cdr:x>
      <cdr:y>0.51459</cdr:y>
    </cdr:from>
    <cdr:to>
      <cdr:x>0.31226</cdr:x>
      <cdr:y>0.5463</cdr:y>
    </cdr:to>
    <cdr:sp macro="" textlink="">
      <cdr:nvSpPr>
        <cdr:cNvPr id="2" name="TextBox 1"/>
        <cdr:cNvSpPr txBox="1"/>
      </cdr:nvSpPr>
      <cdr:spPr>
        <a:xfrm xmlns:a="http://schemas.openxmlformats.org/drawingml/2006/main">
          <a:off x="2876772" y="2283175"/>
          <a:ext cx="114300" cy="1406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uk-UA" sz="1100" dirty="0"/>
        </a:p>
      </cdr:txBody>
    </cdr:sp>
  </cdr:relSizeAnchor>
  <cdr:relSizeAnchor xmlns:cdr="http://schemas.openxmlformats.org/drawingml/2006/chartDrawing">
    <cdr:from>
      <cdr:x>0.30107</cdr:x>
      <cdr:y>0.49869</cdr:y>
    </cdr:from>
    <cdr:to>
      <cdr:x>0.31209</cdr:x>
      <cdr:y>0.54823</cdr:y>
    </cdr:to>
    <cdr:sp macro="" textlink="">
      <cdr:nvSpPr>
        <cdr:cNvPr id="4" name="Овал 3"/>
        <cdr:cNvSpPr/>
      </cdr:nvSpPr>
      <cdr:spPr>
        <a:xfrm xmlns:a="http://schemas.openxmlformats.org/drawingml/2006/main">
          <a:off x="2883878" y="2212636"/>
          <a:ext cx="105508" cy="219808"/>
        </a:xfrm>
        <a:prstGeom xmlns:a="http://schemas.openxmlformats.org/drawingml/2006/main" prst="ellipse">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uk-UA"/>
        </a:p>
      </cdr:txBody>
    </cdr:sp>
  </cdr:relSizeAnchor>
  <cdr:relSizeAnchor xmlns:cdr="http://schemas.openxmlformats.org/drawingml/2006/chartDrawing">
    <cdr:from>
      <cdr:x>0.29666</cdr:x>
      <cdr:y>0.48976</cdr:y>
    </cdr:from>
    <cdr:to>
      <cdr:x>0.31043</cdr:x>
      <cdr:y>0.54367</cdr:y>
    </cdr:to>
    <cdr:sp macro="" textlink="">
      <cdr:nvSpPr>
        <cdr:cNvPr id="5" name="TextBox 4"/>
        <cdr:cNvSpPr txBox="1"/>
      </cdr:nvSpPr>
      <cdr:spPr>
        <a:xfrm xmlns:a="http://schemas.openxmlformats.org/drawingml/2006/main">
          <a:off x="2841604" y="2172990"/>
          <a:ext cx="131884" cy="2392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uk-UA" sz="1400" dirty="0" smtClean="0">
              <a:latin typeface="Times New Roman" panose="02020603050405020304" pitchFamily="18" charset="0"/>
              <a:cs typeface="Times New Roman" panose="02020603050405020304" pitchFamily="18" charset="0"/>
            </a:rPr>
            <a:t>й</a:t>
          </a:r>
          <a:endParaRPr lang="uk-UA" sz="1400" dirty="0">
            <a:latin typeface="Times New Roman" panose="02020603050405020304" pitchFamily="18" charset="0"/>
            <a:cs typeface="Times New Roman" panose="02020603050405020304"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400C9719-F880-4A5E-B957-1227049D312D}" type="datetimeFigureOut">
              <a:rPr lang="ru-RU" smtClean="0"/>
              <a:pPr/>
              <a:t>12.10.2022</a:t>
            </a:fld>
            <a:endParaRPr lang="ru-RU"/>
          </a:p>
        </p:txBody>
      </p:sp>
      <p:sp>
        <p:nvSpPr>
          <p:cNvPr id="4" name="Образ слайда 3"/>
          <p:cNvSpPr>
            <a:spLocks noGrp="1" noRot="1" noChangeAspect="1"/>
          </p:cNvSpPr>
          <p:nvPr>
            <p:ph type="sldImg" idx="2"/>
          </p:nvPr>
        </p:nvSpPr>
        <p:spPr>
          <a:xfrm>
            <a:off x="2900363" y="857250"/>
            <a:ext cx="3343275" cy="23145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5A1E835E-E7FC-433E-A428-73671E4D53FB}" type="slidenum">
              <a:rPr lang="ru-RU" smtClean="0"/>
              <a:pPr/>
              <a:t>‹#›</a:t>
            </a:fld>
            <a:endParaRPr lang="ru-RU"/>
          </a:p>
        </p:txBody>
      </p:sp>
    </p:spTree>
    <p:extLst>
      <p:ext uri="{BB962C8B-B14F-4D97-AF65-F5344CB8AC3E}">
        <p14:creationId xmlns:p14="http://schemas.microsoft.com/office/powerpoint/2010/main" val="396782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5A1E835E-E7FC-433E-A428-73671E4D53FB}" type="slidenum">
              <a:rPr lang="ru-RU" smtClean="0"/>
              <a:pPr/>
              <a:t>10</a:t>
            </a:fld>
            <a:endParaRPr lang="ru-RU"/>
          </a:p>
        </p:txBody>
      </p:sp>
    </p:spTree>
    <p:extLst>
      <p:ext uri="{BB962C8B-B14F-4D97-AF65-F5344CB8AC3E}">
        <p14:creationId xmlns:p14="http://schemas.microsoft.com/office/powerpoint/2010/main" val="3120679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5A1E835E-E7FC-433E-A428-73671E4D53FB}" type="slidenum">
              <a:rPr lang="ru-RU" smtClean="0"/>
              <a:pPr/>
              <a:t>26</a:t>
            </a:fld>
            <a:endParaRPr lang="ru-RU"/>
          </a:p>
        </p:txBody>
      </p:sp>
    </p:spTree>
    <p:extLst>
      <p:ext uri="{BB962C8B-B14F-4D97-AF65-F5344CB8AC3E}">
        <p14:creationId xmlns:p14="http://schemas.microsoft.com/office/powerpoint/2010/main" val="648329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5A1E835E-E7FC-433E-A428-73671E4D53FB}" type="slidenum">
              <a:rPr lang="ru-RU" smtClean="0"/>
              <a:pPr/>
              <a:t>28</a:t>
            </a:fld>
            <a:endParaRPr lang="ru-RU"/>
          </a:p>
        </p:txBody>
      </p:sp>
    </p:spTree>
    <p:extLst>
      <p:ext uri="{BB962C8B-B14F-4D97-AF65-F5344CB8AC3E}">
        <p14:creationId xmlns:p14="http://schemas.microsoft.com/office/powerpoint/2010/main" val="4012727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5A1E835E-E7FC-433E-A428-73671E4D53FB}" type="slidenum">
              <a:rPr lang="ru-RU" smtClean="0"/>
              <a:pPr/>
              <a:t>30</a:t>
            </a:fld>
            <a:endParaRPr lang="ru-RU"/>
          </a:p>
        </p:txBody>
      </p:sp>
    </p:spTree>
    <p:extLst>
      <p:ext uri="{BB962C8B-B14F-4D97-AF65-F5344CB8AC3E}">
        <p14:creationId xmlns:p14="http://schemas.microsoft.com/office/powerpoint/2010/main" val="2248164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5A1E835E-E7FC-433E-A428-73671E4D53FB}" type="slidenum">
              <a:rPr lang="ru-RU" smtClean="0"/>
              <a:pPr/>
              <a:t>31</a:t>
            </a:fld>
            <a:endParaRPr lang="ru-RU"/>
          </a:p>
        </p:txBody>
      </p:sp>
    </p:spTree>
    <p:extLst>
      <p:ext uri="{BB962C8B-B14F-4D97-AF65-F5344CB8AC3E}">
        <p14:creationId xmlns:p14="http://schemas.microsoft.com/office/powerpoint/2010/main" val="2404555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5A1E835E-E7FC-433E-A428-73671E4D53FB}" type="slidenum">
              <a:rPr lang="ru-RU" smtClean="0"/>
              <a:pPr/>
              <a:t>32</a:t>
            </a:fld>
            <a:endParaRPr lang="ru-RU"/>
          </a:p>
        </p:txBody>
      </p:sp>
    </p:spTree>
    <p:extLst>
      <p:ext uri="{BB962C8B-B14F-4D97-AF65-F5344CB8AC3E}">
        <p14:creationId xmlns:p14="http://schemas.microsoft.com/office/powerpoint/2010/main" val="3281046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5A1E835E-E7FC-433E-A428-73671E4D53FB}" type="slidenum">
              <a:rPr lang="ru-RU" smtClean="0"/>
              <a:pPr/>
              <a:t>14</a:t>
            </a:fld>
            <a:endParaRPr lang="ru-RU"/>
          </a:p>
        </p:txBody>
      </p:sp>
    </p:spTree>
    <p:extLst>
      <p:ext uri="{BB962C8B-B14F-4D97-AF65-F5344CB8AC3E}">
        <p14:creationId xmlns:p14="http://schemas.microsoft.com/office/powerpoint/2010/main" val="340187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A1E835E-E7FC-433E-A428-73671E4D53FB}" type="slidenum">
              <a:rPr lang="ru-RU" smtClean="0"/>
              <a:pPr/>
              <a:t>15</a:t>
            </a:fld>
            <a:endParaRPr lang="ru-RU"/>
          </a:p>
        </p:txBody>
      </p:sp>
    </p:spTree>
    <p:extLst>
      <p:ext uri="{BB962C8B-B14F-4D97-AF65-F5344CB8AC3E}">
        <p14:creationId xmlns:p14="http://schemas.microsoft.com/office/powerpoint/2010/main" val="3189998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5A1E835E-E7FC-433E-A428-73671E4D53FB}" type="slidenum">
              <a:rPr lang="ru-RU" smtClean="0"/>
              <a:pPr/>
              <a:t>16</a:t>
            </a:fld>
            <a:endParaRPr lang="ru-RU"/>
          </a:p>
        </p:txBody>
      </p:sp>
    </p:spTree>
    <p:extLst>
      <p:ext uri="{BB962C8B-B14F-4D97-AF65-F5344CB8AC3E}">
        <p14:creationId xmlns:p14="http://schemas.microsoft.com/office/powerpoint/2010/main" val="1885062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5A1E835E-E7FC-433E-A428-73671E4D53FB}" type="slidenum">
              <a:rPr lang="ru-RU" smtClean="0"/>
              <a:pPr/>
              <a:t>18</a:t>
            </a:fld>
            <a:endParaRPr lang="ru-RU"/>
          </a:p>
        </p:txBody>
      </p:sp>
    </p:spTree>
    <p:extLst>
      <p:ext uri="{BB962C8B-B14F-4D97-AF65-F5344CB8AC3E}">
        <p14:creationId xmlns:p14="http://schemas.microsoft.com/office/powerpoint/2010/main" val="10436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5A1E835E-E7FC-433E-A428-73671E4D53FB}" type="slidenum">
              <a:rPr lang="ru-RU" smtClean="0"/>
              <a:pPr/>
              <a:t>20</a:t>
            </a:fld>
            <a:endParaRPr lang="ru-RU"/>
          </a:p>
        </p:txBody>
      </p:sp>
    </p:spTree>
    <p:extLst>
      <p:ext uri="{BB962C8B-B14F-4D97-AF65-F5344CB8AC3E}">
        <p14:creationId xmlns:p14="http://schemas.microsoft.com/office/powerpoint/2010/main" val="1247128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5A1E835E-E7FC-433E-A428-73671E4D53FB}" type="slidenum">
              <a:rPr lang="ru-RU" smtClean="0"/>
              <a:pPr/>
              <a:t>22</a:t>
            </a:fld>
            <a:endParaRPr lang="ru-RU"/>
          </a:p>
        </p:txBody>
      </p:sp>
    </p:spTree>
    <p:extLst>
      <p:ext uri="{BB962C8B-B14F-4D97-AF65-F5344CB8AC3E}">
        <p14:creationId xmlns:p14="http://schemas.microsoft.com/office/powerpoint/2010/main" val="20594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5A1E835E-E7FC-433E-A428-73671E4D53FB}" type="slidenum">
              <a:rPr lang="ru-RU" smtClean="0"/>
              <a:pPr/>
              <a:t>23</a:t>
            </a:fld>
            <a:endParaRPr lang="ru-RU"/>
          </a:p>
        </p:txBody>
      </p:sp>
    </p:spTree>
    <p:extLst>
      <p:ext uri="{BB962C8B-B14F-4D97-AF65-F5344CB8AC3E}">
        <p14:creationId xmlns:p14="http://schemas.microsoft.com/office/powerpoint/2010/main" val="2396825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5A1E835E-E7FC-433E-A428-73671E4D53FB}" type="slidenum">
              <a:rPr lang="ru-RU" smtClean="0"/>
              <a:pPr/>
              <a:t>24</a:t>
            </a:fld>
            <a:endParaRPr lang="ru-RU"/>
          </a:p>
        </p:txBody>
      </p:sp>
    </p:spTree>
    <p:extLst>
      <p:ext uri="{BB962C8B-B14F-4D97-AF65-F5344CB8AC3E}">
        <p14:creationId xmlns:p14="http://schemas.microsoft.com/office/powerpoint/2010/main" val="4057276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38250" y="1122363"/>
            <a:ext cx="7429500" cy="2387600"/>
          </a:xfrm>
        </p:spPr>
        <p:txBody>
          <a:bodyPr anchor="b"/>
          <a:lstStyle>
            <a:lvl1pPr algn="ctr">
              <a:defRPr sz="4875"/>
            </a:lvl1pPr>
          </a:lstStyle>
          <a:p>
            <a:r>
              <a:rPr lang="ru-RU" smtClean="0"/>
              <a:t>Образец заголовка</a:t>
            </a:r>
            <a:endParaRPr lang="ru-RU"/>
          </a:p>
        </p:txBody>
      </p:sp>
      <p:sp>
        <p:nvSpPr>
          <p:cNvPr id="3" name="Подзаголовок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8BE6C74-0C3F-47AE-A66A-C2BE78DEA99F}" type="datetimeFigureOut">
              <a:rPr lang="ru-RU" smtClean="0"/>
              <a:pPr/>
              <a:t>12.10.2022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6FB5EB-A115-4C50-B994-649E3B989DDE}" type="slidenum">
              <a:rPr lang="ru-RU" smtClean="0"/>
              <a:pPr/>
              <a:t>‹#›</a:t>
            </a:fld>
            <a:endParaRPr lang="ru-RU"/>
          </a:p>
        </p:txBody>
      </p:sp>
    </p:spTree>
    <p:extLst>
      <p:ext uri="{BB962C8B-B14F-4D97-AF65-F5344CB8AC3E}">
        <p14:creationId xmlns:p14="http://schemas.microsoft.com/office/powerpoint/2010/main" val="26733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BE6C74-0C3F-47AE-A66A-C2BE78DEA99F}" type="datetimeFigureOut">
              <a:rPr lang="ru-RU" smtClean="0"/>
              <a:pPr/>
              <a:t>12.10.2022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6FB5EB-A115-4C50-B994-649E3B989DDE}" type="slidenum">
              <a:rPr lang="ru-RU" smtClean="0"/>
              <a:pPr/>
              <a:t>‹#›</a:t>
            </a:fld>
            <a:endParaRPr lang="ru-RU"/>
          </a:p>
        </p:txBody>
      </p:sp>
    </p:spTree>
    <p:extLst>
      <p:ext uri="{BB962C8B-B14F-4D97-AF65-F5344CB8AC3E}">
        <p14:creationId xmlns:p14="http://schemas.microsoft.com/office/powerpoint/2010/main" val="3771113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88981" y="365125"/>
            <a:ext cx="2135981"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1037" y="365125"/>
            <a:ext cx="6284119"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BE6C74-0C3F-47AE-A66A-C2BE78DEA99F}" type="datetimeFigureOut">
              <a:rPr lang="ru-RU" smtClean="0"/>
              <a:pPr/>
              <a:t>12.10.2022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6FB5EB-A115-4C50-B994-649E3B989DDE}" type="slidenum">
              <a:rPr lang="ru-RU" smtClean="0"/>
              <a:pPr/>
              <a:t>‹#›</a:t>
            </a:fld>
            <a:endParaRPr lang="ru-RU"/>
          </a:p>
        </p:txBody>
      </p:sp>
    </p:spTree>
    <p:extLst>
      <p:ext uri="{BB962C8B-B14F-4D97-AF65-F5344CB8AC3E}">
        <p14:creationId xmlns:p14="http://schemas.microsoft.com/office/powerpoint/2010/main" val="306793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BE6C74-0C3F-47AE-A66A-C2BE78DEA99F}" type="datetimeFigureOut">
              <a:rPr lang="ru-RU" smtClean="0"/>
              <a:pPr/>
              <a:t>12.10.2022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6FB5EB-A115-4C50-B994-649E3B989DDE}" type="slidenum">
              <a:rPr lang="ru-RU" smtClean="0"/>
              <a:pPr/>
              <a:t>‹#›</a:t>
            </a:fld>
            <a:endParaRPr lang="ru-RU"/>
          </a:p>
        </p:txBody>
      </p:sp>
    </p:spTree>
    <p:extLst>
      <p:ext uri="{BB962C8B-B14F-4D97-AF65-F5344CB8AC3E}">
        <p14:creationId xmlns:p14="http://schemas.microsoft.com/office/powerpoint/2010/main" val="398911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5878" y="1709739"/>
            <a:ext cx="8543925" cy="2852737"/>
          </a:xfrm>
        </p:spPr>
        <p:txBody>
          <a:bodyPr anchor="b"/>
          <a:lstStyle>
            <a:lvl1pPr>
              <a:defRPr sz="4875"/>
            </a:lvl1pPr>
          </a:lstStyle>
          <a:p>
            <a:r>
              <a:rPr lang="ru-RU" smtClean="0"/>
              <a:t>Образец заголовка</a:t>
            </a:r>
            <a:endParaRPr lang="ru-RU"/>
          </a:p>
        </p:txBody>
      </p:sp>
      <p:sp>
        <p:nvSpPr>
          <p:cNvPr id="3" name="Текст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8BE6C74-0C3F-47AE-A66A-C2BE78DEA99F}" type="datetimeFigureOut">
              <a:rPr lang="ru-RU" smtClean="0"/>
              <a:pPr/>
              <a:t>12.10.2022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6FB5EB-A115-4C50-B994-649E3B989DDE}" type="slidenum">
              <a:rPr lang="ru-RU" smtClean="0"/>
              <a:pPr/>
              <a:t>‹#›</a:t>
            </a:fld>
            <a:endParaRPr lang="ru-RU"/>
          </a:p>
        </p:txBody>
      </p:sp>
    </p:spTree>
    <p:extLst>
      <p:ext uri="{BB962C8B-B14F-4D97-AF65-F5344CB8AC3E}">
        <p14:creationId xmlns:p14="http://schemas.microsoft.com/office/powerpoint/2010/main" val="3086780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1038" y="1825625"/>
            <a:ext cx="421005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014913" y="1825625"/>
            <a:ext cx="421005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8BE6C74-0C3F-47AE-A66A-C2BE78DEA99F}" type="datetimeFigureOut">
              <a:rPr lang="ru-RU" smtClean="0"/>
              <a:pPr/>
              <a:t>12.10.2022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6FB5EB-A115-4C50-B994-649E3B989DDE}" type="slidenum">
              <a:rPr lang="ru-RU" smtClean="0"/>
              <a:pPr/>
              <a:t>‹#›</a:t>
            </a:fld>
            <a:endParaRPr lang="ru-RU"/>
          </a:p>
        </p:txBody>
      </p:sp>
    </p:spTree>
    <p:extLst>
      <p:ext uri="{BB962C8B-B14F-4D97-AF65-F5344CB8AC3E}">
        <p14:creationId xmlns:p14="http://schemas.microsoft.com/office/powerpoint/2010/main" val="91912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2328" y="365126"/>
            <a:ext cx="8543925"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ru-RU" smtClean="0"/>
              <a:t>Образец текста</a:t>
            </a:r>
          </a:p>
        </p:txBody>
      </p:sp>
      <p:sp>
        <p:nvSpPr>
          <p:cNvPr id="4" name="Объект 3"/>
          <p:cNvSpPr>
            <a:spLocks noGrp="1"/>
          </p:cNvSpPr>
          <p:nvPr>
            <p:ph sz="half" idx="2"/>
          </p:nvPr>
        </p:nvSpPr>
        <p:spPr>
          <a:xfrm>
            <a:off x="682328" y="2505075"/>
            <a:ext cx="4190702"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ru-RU" smtClean="0"/>
              <a:t>Образец текста</a:t>
            </a:r>
          </a:p>
        </p:txBody>
      </p:sp>
      <p:sp>
        <p:nvSpPr>
          <p:cNvPr id="6" name="Объект 5"/>
          <p:cNvSpPr>
            <a:spLocks noGrp="1"/>
          </p:cNvSpPr>
          <p:nvPr>
            <p:ph sz="quarter" idx="4"/>
          </p:nvPr>
        </p:nvSpPr>
        <p:spPr>
          <a:xfrm>
            <a:off x="5014913" y="2505075"/>
            <a:ext cx="4211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8BE6C74-0C3F-47AE-A66A-C2BE78DEA99F}" type="datetimeFigureOut">
              <a:rPr lang="ru-RU" smtClean="0"/>
              <a:pPr/>
              <a:t>12.10.2022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B6FB5EB-A115-4C50-B994-649E3B989DDE}" type="slidenum">
              <a:rPr lang="ru-RU" smtClean="0"/>
              <a:pPr/>
              <a:t>‹#›</a:t>
            </a:fld>
            <a:endParaRPr lang="ru-RU"/>
          </a:p>
        </p:txBody>
      </p:sp>
    </p:spTree>
    <p:extLst>
      <p:ext uri="{BB962C8B-B14F-4D97-AF65-F5344CB8AC3E}">
        <p14:creationId xmlns:p14="http://schemas.microsoft.com/office/powerpoint/2010/main" val="3532271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8BE6C74-0C3F-47AE-A66A-C2BE78DEA99F}" type="datetimeFigureOut">
              <a:rPr lang="ru-RU" smtClean="0"/>
              <a:pPr/>
              <a:t>12.10.2022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B6FB5EB-A115-4C50-B994-649E3B989DDE}" type="slidenum">
              <a:rPr lang="ru-RU" smtClean="0"/>
              <a:pPr/>
              <a:t>‹#›</a:t>
            </a:fld>
            <a:endParaRPr lang="ru-RU"/>
          </a:p>
        </p:txBody>
      </p:sp>
    </p:spTree>
    <p:extLst>
      <p:ext uri="{BB962C8B-B14F-4D97-AF65-F5344CB8AC3E}">
        <p14:creationId xmlns:p14="http://schemas.microsoft.com/office/powerpoint/2010/main" val="267486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8BE6C74-0C3F-47AE-A66A-C2BE78DEA99F}" type="datetimeFigureOut">
              <a:rPr lang="ru-RU" smtClean="0"/>
              <a:pPr/>
              <a:t>12.10.2022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B6FB5EB-A115-4C50-B994-649E3B989DDE}" type="slidenum">
              <a:rPr lang="ru-RU" smtClean="0"/>
              <a:pPr/>
              <a:t>‹#›</a:t>
            </a:fld>
            <a:endParaRPr lang="ru-RU"/>
          </a:p>
        </p:txBody>
      </p:sp>
    </p:spTree>
    <p:extLst>
      <p:ext uri="{BB962C8B-B14F-4D97-AF65-F5344CB8AC3E}">
        <p14:creationId xmlns:p14="http://schemas.microsoft.com/office/powerpoint/2010/main" val="302048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2328" y="457200"/>
            <a:ext cx="3194943" cy="1600200"/>
          </a:xfrm>
        </p:spPr>
        <p:txBody>
          <a:bodyPr anchor="b"/>
          <a:lstStyle>
            <a:lvl1pPr>
              <a:defRPr sz="2600"/>
            </a:lvl1pPr>
          </a:lstStyle>
          <a:p>
            <a:r>
              <a:rPr lang="ru-RU" smtClean="0"/>
              <a:t>Образец заголовка</a:t>
            </a:r>
            <a:endParaRPr lang="ru-RU"/>
          </a:p>
        </p:txBody>
      </p:sp>
      <p:sp>
        <p:nvSpPr>
          <p:cNvPr id="3" name="Объект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ru-RU" smtClean="0"/>
              <a:t>Образец текста</a:t>
            </a:r>
          </a:p>
        </p:txBody>
      </p:sp>
      <p:sp>
        <p:nvSpPr>
          <p:cNvPr id="5" name="Дата 4"/>
          <p:cNvSpPr>
            <a:spLocks noGrp="1"/>
          </p:cNvSpPr>
          <p:nvPr>
            <p:ph type="dt" sz="half" idx="10"/>
          </p:nvPr>
        </p:nvSpPr>
        <p:spPr/>
        <p:txBody>
          <a:bodyPr/>
          <a:lstStyle/>
          <a:p>
            <a:fld id="{58BE6C74-0C3F-47AE-A66A-C2BE78DEA99F}" type="datetimeFigureOut">
              <a:rPr lang="ru-RU" smtClean="0"/>
              <a:pPr/>
              <a:t>12.10.2022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6FB5EB-A115-4C50-B994-649E3B989DDE}" type="slidenum">
              <a:rPr lang="ru-RU" smtClean="0"/>
              <a:pPr/>
              <a:t>‹#›</a:t>
            </a:fld>
            <a:endParaRPr lang="ru-RU"/>
          </a:p>
        </p:txBody>
      </p:sp>
    </p:spTree>
    <p:extLst>
      <p:ext uri="{BB962C8B-B14F-4D97-AF65-F5344CB8AC3E}">
        <p14:creationId xmlns:p14="http://schemas.microsoft.com/office/powerpoint/2010/main" val="2176201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2328" y="457200"/>
            <a:ext cx="3194943" cy="1600200"/>
          </a:xfrm>
        </p:spPr>
        <p:txBody>
          <a:bodyPr anchor="b"/>
          <a:lstStyle>
            <a:lvl1pPr>
              <a:defRPr sz="2600"/>
            </a:lvl1pPr>
          </a:lstStyle>
          <a:p>
            <a:r>
              <a:rPr lang="ru-RU" smtClean="0"/>
              <a:t>Образец заголовка</a:t>
            </a:r>
            <a:endParaRPr lang="ru-RU"/>
          </a:p>
        </p:txBody>
      </p:sp>
      <p:sp>
        <p:nvSpPr>
          <p:cNvPr id="3" name="Рисунок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ru-RU"/>
          </a:p>
        </p:txBody>
      </p:sp>
      <p:sp>
        <p:nvSpPr>
          <p:cNvPr id="4" name="Текст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ru-RU" smtClean="0"/>
              <a:t>Образец текста</a:t>
            </a:r>
          </a:p>
        </p:txBody>
      </p:sp>
      <p:sp>
        <p:nvSpPr>
          <p:cNvPr id="5" name="Дата 4"/>
          <p:cNvSpPr>
            <a:spLocks noGrp="1"/>
          </p:cNvSpPr>
          <p:nvPr>
            <p:ph type="dt" sz="half" idx="10"/>
          </p:nvPr>
        </p:nvSpPr>
        <p:spPr/>
        <p:txBody>
          <a:bodyPr/>
          <a:lstStyle/>
          <a:p>
            <a:fld id="{58BE6C74-0C3F-47AE-A66A-C2BE78DEA99F}" type="datetimeFigureOut">
              <a:rPr lang="ru-RU" smtClean="0"/>
              <a:pPr/>
              <a:t>12.10.2022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6FB5EB-A115-4C50-B994-649E3B989DDE}" type="slidenum">
              <a:rPr lang="ru-RU" smtClean="0"/>
              <a:pPr/>
              <a:t>‹#›</a:t>
            </a:fld>
            <a:endParaRPr lang="ru-RU"/>
          </a:p>
        </p:txBody>
      </p:sp>
    </p:spTree>
    <p:extLst>
      <p:ext uri="{BB962C8B-B14F-4D97-AF65-F5344CB8AC3E}">
        <p14:creationId xmlns:p14="http://schemas.microsoft.com/office/powerpoint/2010/main" val="3836547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58BE6C74-0C3F-47AE-A66A-C2BE78DEA99F}" type="datetimeFigureOut">
              <a:rPr lang="ru-RU" smtClean="0"/>
              <a:pPr/>
              <a:t>12.10.2022</a:t>
            </a:fld>
            <a:endParaRPr lang="ru-RU"/>
          </a:p>
        </p:txBody>
      </p:sp>
      <p:sp>
        <p:nvSpPr>
          <p:cNvPr id="5" name="Нижний колонтитул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DB6FB5EB-A115-4C50-B994-649E3B989DDE}" type="slidenum">
              <a:rPr lang="ru-RU" smtClean="0"/>
              <a:pPr/>
              <a:t>‹#›</a:t>
            </a:fld>
            <a:endParaRPr lang="ru-RU"/>
          </a:p>
        </p:txBody>
      </p:sp>
    </p:spTree>
    <p:extLst>
      <p:ext uri="{BB962C8B-B14F-4D97-AF65-F5344CB8AC3E}">
        <p14:creationId xmlns:p14="http://schemas.microsoft.com/office/powerpoint/2010/main" val="1183441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ru-RU"/>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chart" Target="../charts/chart9.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16.xml"/><Relationship Id="rId4" Type="http://schemas.openxmlformats.org/officeDocument/2006/relationships/chart" Target="../charts/chart15.xml"/></Relationships>
</file>

<file path=ppt/slides/_rels/slide2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21.xml"/><Relationship Id="rId4" Type="http://schemas.microsoft.com/office/2007/relationships/hdphoto" Target="../media/hdphoto1.wdp"/></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moz.gov.ua/article/health/jak-nalagoditi-povnocinnij-son"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drive.google.com/file/d/1f_u9cCC_n1vfXoYVoNm_9-v-9pg-jaFL/view?usp=shari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0" y="1236192"/>
            <a:ext cx="9906000" cy="437643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5017265" y="1672074"/>
            <a:ext cx="4888735" cy="33463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600" b="1" dirty="0" smtClean="0">
                <a:solidFill>
                  <a:schemeClr val="tx1"/>
                </a:solidFill>
                <a:latin typeface="Century" panose="02040604050505020304" pitchFamily="18" charset="0"/>
                <a:cs typeface="Times New Roman" panose="02020603050405020304" pitchFamily="18" charset="0"/>
              </a:rPr>
              <a:t>Визначення фізичної та психологічної готовності педагогів на початку нового навчального року </a:t>
            </a:r>
          </a:p>
          <a:p>
            <a:pPr algn="ctr"/>
            <a:r>
              <a:rPr lang="uk-UA" sz="2600" b="1" dirty="0" smtClean="0">
                <a:solidFill>
                  <a:schemeClr val="tx1"/>
                </a:solidFill>
                <a:latin typeface="Century" panose="02040604050505020304" pitchFamily="18" charset="0"/>
                <a:cs typeface="Times New Roman" panose="02020603050405020304" pitchFamily="18" charset="0"/>
              </a:rPr>
              <a:t>в умовах воєнного стану </a:t>
            </a:r>
            <a:endParaRPr lang="uk-UA" sz="2600" b="1" dirty="0">
              <a:solidFill>
                <a:schemeClr val="tx1"/>
              </a:solidFill>
              <a:latin typeface="Century" panose="02040604050505020304" pitchFamily="18"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xmlns="" id="{0E82381B-B2D9-4032-8D22-056686E514B6}"/>
              </a:ext>
            </a:extLst>
          </p:cNvPr>
          <p:cNvSpPr/>
          <p:nvPr/>
        </p:nvSpPr>
        <p:spPr>
          <a:xfrm>
            <a:off x="785995" y="5562348"/>
            <a:ext cx="8840370" cy="5744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2400" dirty="0" smtClean="0">
                <a:solidFill>
                  <a:schemeClr val="tx1"/>
                </a:solidFill>
                <a:latin typeface="Century" panose="02040604050505020304" pitchFamily="18" charset="0"/>
                <a:cs typeface="Times New Roman" panose="02020603050405020304" pitchFamily="18" charset="0"/>
              </a:rPr>
              <a:t>Експрес-аналіз результатів соціологічного дослідження</a:t>
            </a:r>
            <a:endParaRPr lang="uk-UA" sz="2400" dirty="0">
              <a:solidFill>
                <a:schemeClr val="tx1"/>
              </a:solidFill>
              <a:latin typeface="Century" panose="02040604050505020304" pitchFamily="18" charset="0"/>
              <a:cs typeface="Times New Roman" panose="02020603050405020304" pitchFamily="18" charset="0"/>
            </a:endParaRPr>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16473" t="9377" r="11751" b="11619"/>
          <a:stretch/>
        </p:blipFill>
        <p:spPr>
          <a:xfrm>
            <a:off x="7837897" y="0"/>
            <a:ext cx="1624758" cy="1185909"/>
          </a:xfrm>
          <a:prstGeom prst="rect">
            <a:avLst/>
          </a:prstGeom>
        </p:spPr>
      </p:pic>
      <p:sp>
        <p:nvSpPr>
          <p:cNvPr id="7" name="Прямоугольник 6"/>
          <p:cNvSpPr/>
          <p:nvPr/>
        </p:nvSpPr>
        <p:spPr>
          <a:xfrm>
            <a:off x="2319240" y="6202485"/>
            <a:ext cx="5036457" cy="478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a:solidFill>
                  <a:schemeClr val="tx1"/>
                </a:solidFill>
                <a:latin typeface="Century" panose="02040604050505020304" pitchFamily="18" charset="0"/>
                <a:cs typeface="Times New Roman" panose="02020603050405020304" pitchFamily="18" charset="0"/>
              </a:rPr>
              <a:t>Київ − 2022</a:t>
            </a:r>
          </a:p>
        </p:txBody>
      </p:sp>
      <p:pic>
        <p:nvPicPr>
          <p:cNvPr id="1026" name="Picture 2" descr="Які компетентності, знання та вміння повинен мати вчитель початкових класів  – затверджено перший в Україні професійний стандарт | Міністерство освіти і  науки України"/>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487" y="1736193"/>
            <a:ext cx="4534291" cy="302044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719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 y="751187"/>
            <a:ext cx="4811842" cy="6106814"/>
          </a:xfrm>
          <a:prstGeom prst="rect">
            <a:avLst/>
          </a:prstGeom>
          <a:solidFill>
            <a:schemeClr val="accent1">
              <a:lumMod val="40000"/>
              <a:lumOff val="6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smtClean="0"/>
          </a:p>
        </p:txBody>
      </p:sp>
      <p:sp>
        <p:nvSpPr>
          <p:cNvPr id="6" name="Прямоугольник 5">
            <a:extLst>
              <a:ext uri="{FF2B5EF4-FFF2-40B4-BE49-F238E27FC236}">
                <a16:creationId xmlns:a16="http://schemas.microsoft.com/office/drawing/2014/main" xmlns="" id="{0E82381B-B2D9-4032-8D22-056686E514B6}"/>
              </a:ext>
            </a:extLst>
          </p:cNvPr>
          <p:cNvSpPr/>
          <p:nvPr/>
        </p:nvSpPr>
        <p:spPr>
          <a:xfrm>
            <a:off x="92359" y="1831365"/>
            <a:ext cx="4719484" cy="4691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2000" b="1" dirty="0" smtClean="0">
                <a:solidFill>
                  <a:schemeClr val="tx1"/>
                </a:solidFill>
                <a:latin typeface="Century" panose="02040604050505020304" pitchFamily="18" charset="0"/>
                <a:cs typeface="Times New Roman" panose="02020603050405020304" pitchFamily="18" charset="0"/>
              </a:rPr>
              <a:t>Оцінка педагогами стану власного здоров’я</a:t>
            </a:r>
          </a:p>
          <a:p>
            <a:pPr algn="just"/>
            <a:endParaRPr lang="uk-UA" sz="2000" b="1" dirty="0" smtClean="0">
              <a:solidFill>
                <a:schemeClr val="tx1"/>
              </a:solidFill>
              <a:latin typeface="Century" panose="02040604050505020304" pitchFamily="18" charset="0"/>
              <a:cs typeface="Times New Roman" panose="02020603050405020304" pitchFamily="18" charset="0"/>
            </a:endParaRPr>
          </a:p>
          <a:p>
            <a:pPr marL="342900" indent="-342900" algn="just">
              <a:buFont typeface="Wingdings" panose="05000000000000000000" pitchFamily="2" charset="2"/>
              <a:buChar char="v"/>
            </a:pPr>
            <a:r>
              <a:rPr lang="ru-RU" sz="1600" dirty="0">
                <a:solidFill>
                  <a:schemeClr val="tx1"/>
                </a:solidFill>
                <a:latin typeface="Century" panose="02040604050505020304" pitchFamily="18" charset="0"/>
                <a:cs typeface="Times New Roman" panose="02020603050405020304" pitchFamily="18" charset="0"/>
              </a:rPr>
              <a:t>Половина </a:t>
            </a:r>
            <a:r>
              <a:rPr lang="uk-UA" sz="1600" dirty="0" smtClean="0">
                <a:solidFill>
                  <a:schemeClr val="tx1"/>
                </a:solidFill>
                <a:latin typeface="Century" panose="02040604050505020304" pitchFamily="18" charset="0"/>
                <a:cs typeface="Times New Roman" panose="02020603050405020304" pitchFamily="18" charset="0"/>
              </a:rPr>
              <a:t>педагогів (49,4%) оцінює своє здоров’я як задовільне. 44,7% опитаних зазначають, що мають добрий стан здоров’я (добрий + дуже добрий), 5,9% − поганий (поганий + дуже поганий</a:t>
            </a:r>
            <a:r>
              <a:rPr lang="ru-RU" sz="1600" dirty="0">
                <a:solidFill>
                  <a:schemeClr val="tx1"/>
                </a:solidFill>
                <a:latin typeface="Century" panose="02040604050505020304" pitchFamily="18" charset="0"/>
                <a:cs typeface="Times New Roman" panose="02020603050405020304" pitchFamily="18" charset="0"/>
              </a:rPr>
              <a:t>). </a:t>
            </a:r>
            <a:r>
              <a:rPr lang="uk-UA" sz="1600" dirty="0" smtClean="0">
                <a:solidFill>
                  <a:schemeClr val="tx1"/>
                </a:solidFill>
                <a:latin typeface="Century" panose="02040604050505020304" pitchFamily="18" charset="0"/>
                <a:cs typeface="Times New Roman" panose="02020603050405020304" pitchFamily="18" charset="0"/>
              </a:rPr>
              <a:t>Існують значущі відмінності в оцінках стану здоров’я педагогами залежно від їх статі та віку. Чоловіки й особи молодшого віку найкраще оцінюють своє здоров’я. </a:t>
            </a:r>
          </a:p>
          <a:p>
            <a:pPr marL="342900" indent="-342900" algn="just">
              <a:buFont typeface="Wingdings" panose="05000000000000000000" pitchFamily="2" charset="2"/>
              <a:buChar char="v"/>
            </a:pPr>
            <a:r>
              <a:rPr lang="uk-UA" sz="1600" dirty="0" smtClean="0">
                <a:solidFill>
                  <a:schemeClr val="tx1"/>
                </a:solidFill>
                <a:latin typeface="Century" panose="02040604050505020304" pitchFamily="18" charset="0"/>
                <a:cs typeface="Times New Roman" panose="02020603050405020304" pitchFamily="18" charset="0"/>
              </a:rPr>
              <a:t>Щодо способів підтримки фізичного здоров’я, то лише п’ята частина опитаних (19%) має повноцінний сон, менше половини респондентів (46,1%) збалансовано та якісно харчуються. Третина опитаних (31,3%) повноцінно стежить за своїм здоров’ям (веде активний спосіб життя, проходить плановий огляд у лікаря), більше половини респондентів (54,5%) роблять це частково.</a:t>
            </a:r>
          </a:p>
          <a:p>
            <a:pPr marL="342900" indent="-342900" algn="just">
              <a:buFont typeface="Wingdings" panose="05000000000000000000" pitchFamily="2" charset="2"/>
              <a:buChar char="v"/>
            </a:pPr>
            <a:endParaRPr lang="uk-UA" sz="1400" dirty="0" smtClean="0">
              <a:solidFill>
                <a:schemeClr val="tx1"/>
              </a:solidFill>
              <a:latin typeface="Century" panose="02040604050505020304" pitchFamily="18" charset="0"/>
              <a:cs typeface="Times New Roman" panose="02020603050405020304" pitchFamily="18" charset="0"/>
            </a:endParaRPr>
          </a:p>
          <a:p>
            <a:pPr marL="342900" indent="-342900" algn="just">
              <a:buFont typeface="Wingdings" panose="05000000000000000000" pitchFamily="2" charset="2"/>
              <a:buChar char="v"/>
            </a:pPr>
            <a:endParaRPr lang="ru-RU" sz="1400" dirty="0">
              <a:solidFill>
                <a:schemeClr val="tx1"/>
              </a:solidFill>
              <a:latin typeface="Century" panose="02040604050505020304" pitchFamily="18" charset="0"/>
              <a:cs typeface="Times New Roman" panose="02020603050405020304" pitchFamily="18" charset="0"/>
            </a:endParaRPr>
          </a:p>
          <a:p>
            <a:pPr algn="just"/>
            <a:endParaRPr lang="uk-UA" sz="1400" dirty="0">
              <a:solidFill>
                <a:schemeClr val="tx1"/>
              </a:solidFill>
              <a:latin typeface="Century" panose="02040604050505020304" pitchFamily="18" charset="0"/>
              <a:cs typeface="Times New Roman" panose="02020603050405020304" pitchFamily="18" charset="0"/>
            </a:endParaRPr>
          </a:p>
          <a:p>
            <a:pPr marL="342900" indent="-342900" algn="just">
              <a:buFont typeface="Wingdings" panose="05000000000000000000" pitchFamily="2" charset="2"/>
              <a:buChar char="v"/>
            </a:pPr>
            <a:endParaRPr lang="uk-UA" sz="1400" dirty="0" smtClean="0">
              <a:solidFill>
                <a:schemeClr val="tx1"/>
              </a:solidFill>
              <a:latin typeface="Century" panose="02040604050505020304" pitchFamily="18" charset="0"/>
              <a:cs typeface="Times New Roman" panose="02020603050405020304" pitchFamily="18" charset="0"/>
            </a:endParaRPr>
          </a:p>
          <a:p>
            <a:pPr algn="just"/>
            <a:endParaRPr lang="ru-RU" sz="1600" dirty="0" smtClean="0">
              <a:solidFill>
                <a:schemeClr val="tx1"/>
              </a:solidFill>
              <a:latin typeface="Century" panose="02040604050505020304" pitchFamily="18" charset="0"/>
              <a:cs typeface="Times New Roman" panose="02020603050405020304" pitchFamily="18" charset="0"/>
            </a:endParaRPr>
          </a:p>
        </p:txBody>
      </p:sp>
      <p:sp>
        <p:nvSpPr>
          <p:cNvPr id="7" name="Прямоугольник 6"/>
          <p:cNvSpPr/>
          <p:nvPr/>
        </p:nvSpPr>
        <p:spPr>
          <a:xfrm>
            <a:off x="5053781" y="751186"/>
            <a:ext cx="4847304" cy="6078419"/>
          </a:xfrm>
          <a:prstGeom prst="rect">
            <a:avLst/>
          </a:prstGeom>
          <a:solidFill>
            <a:schemeClr val="accent1">
              <a:lumMod val="40000"/>
              <a:lumOff val="6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smtClean="0"/>
          </a:p>
        </p:txBody>
      </p:sp>
      <p:sp>
        <p:nvSpPr>
          <p:cNvPr id="8" name="Прямоугольник 7">
            <a:extLst>
              <a:ext uri="{FF2B5EF4-FFF2-40B4-BE49-F238E27FC236}">
                <a16:creationId xmlns:a16="http://schemas.microsoft.com/office/drawing/2014/main" xmlns="" id="{0E82381B-B2D9-4032-8D22-056686E514B6}"/>
              </a:ext>
            </a:extLst>
          </p:cNvPr>
          <p:cNvSpPr/>
          <p:nvPr/>
        </p:nvSpPr>
        <p:spPr>
          <a:xfrm>
            <a:off x="5053781" y="983848"/>
            <a:ext cx="4661719" cy="3902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b="1" dirty="0" smtClean="0">
              <a:solidFill>
                <a:schemeClr val="tx1"/>
              </a:solidFill>
              <a:latin typeface="Century" panose="02040604050505020304" pitchFamily="18" charset="0"/>
              <a:cs typeface="Times New Roman" panose="02020603050405020304" pitchFamily="18" charset="0"/>
            </a:endParaRPr>
          </a:p>
          <a:p>
            <a:pPr algn="just"/>
            <a:endParaRPr lang="uk-UA" b="1" dirty="0">
              <a:solidFill>
                <a:schemeClr val="tx1"/>
              </a:solidFill>
              <a:latin typeface="Century" panose="02040604050505020304" pitchFamily="18" charset="0"/>
              <a:cs typeface="Times New Roman" panose="02020603050405020304" pitchFamily="18" charset="0"/>
            </a:endParaRPr>
          </a:p>
          <a:p>
            <a:pPr algn="just"/>
            <a:r>
              <a:rPr lang="uk-UA" sz="2000" b="1" dirty="0" smtClean="0">
                <a:solidFill>
                  <a:schemeClr val="tx1"/>
                </a:solidFill>
                <a:latin typeface="Century" panose="02040604050505020304" pitchFamily="18" charset="0"/>
                <a:cs typeface="Times New Roman" panose="02020603050405020304" pitchFamily="18" charset="0"/>
              </a:rPr>
              <a:t>Психологічна готовність педагогів: </a:t>
            </a:r>
            <a:r>
              <a:rPr lang="uk-UA" sz="2000" b="1" dirty="0" err="1" smtClean="0">
                <a:solidFill>
                  <a:schemeClr val="tx1"/>
                </a:solidFill>
                <a:latin typeface="Century" panose="02040604050505020304" pitchFamily="18" charset="0"/>
                <a:cs typeface="Times New Roman" panose="02020603050405020304" pitchFamily="18" charset="0"/>
              </a:rPr>
              <a:t>ціннісно</a:t>
            </a:r>
            <a:r>
              <a:rPr lang="uk-UA" sz="2000" b="1" dirty="0" smtClean="0">
                <a:solidFill>
                  <a:schemeClr val="tx1"/>
                </a:solidFill>
                <a:latin typeface="Century" panose="02040604050505020304" pitchFamily="18" charset="0"/>
                <a:cs typeface="Times New Roman" panose="02020603050405020304" pitchFamily="18" charset="0"/>
              </a:rPr>
              <a:t>-мотиваційний </a:t>
            </a:r>
            <a:r>
              <a:rPr lang="ru-RU" sz="2000" b="1" dirty="0" smtClean="0">
                <a:solidFill>
                  <a:schemeClr val="tx1"/>
                </a:solidFill>
                <a:latin typeface="Century" panose="02040604050505020304" pitchFamily="18" charset="0"/>
                <a:cs typeface="Times New Roman" panose="02020603050405020304" pitchFamily="18" charset="0"/>
              </a:rPr>
              <a:t>аспект</a:t>
            </a:r>
          </a:p>
          <a:p>
            <a:pPr algn="just"/>
            <a:endParaRPr lang="ru-RU" sz="2000" b="1" dirty="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r>
              <a:rPr lang="uk-UA" sz="1600" dirty="0">
                <a:solidFill>
                  <a:schemeClr val="tx1"/>
                </a:solidFill>
                <a:latin typeface="Century" panose="02040604050505020304" pitchFamily="18" charset="0"/>
                <a:cs typeface="Times New Roman" panose="02020603050405020304" pitchFamily="18" charset="0"/>
              </a:rPr>
              <a:t> Серед педагогів спостерігається високий рівень мотивації до </a:t>
            </a:r>
            <a:r>
              <a:rPr lang="uk-UA" sz="1600" dirty="0" smtClean="0">
                <a:solidFill>
                  <a:schemeClr val="tx1"/>
                </a:solidFill>
                <a:latin typeface="Century" panose="02040604050505020304" pitchFamily="18" charset="0"/>
                <a:cs typeface="Times New Roman" panose="02020603050405020304" pitchFamily="18" charset="0"/>
              </a:rPr>
              <a:t> </a:t>
            </a:r>
            <a:r>
              <a:rPr lang="uk-UA" sz="1600" dirty="0">
                <a:solidFill>
                  <a:schemeClr val="tx1"/>
                </a:solidFill>
                <a:latin typeface="Century" panose="02040604050505020304" pitchFamily="18" charset="0"/>
                <a:cs typeface="Times New Roman" panose="02020603050405020304" pitchFamily="18" charset="0"/>
              </a:rPr>
              <a:t>професійної діяльності. Вони насамперед вважають себе корисними </a:t>
            </a:r>
            <a:r>
              <a:rPr lang="uk-UA" sz="1600" dirty="0" smtClean="0">
                <a:solidFill>
                  <a:schemeClr val="tx1"/>
                </a:solidFill>
                <a:latin typeface="Century" panose="02040604050505020304" pitchFamily="18" charset="0"/>
                <a:cs typeface="Times New Roman" panose="02020603050405020304" pitchFamily="18" charset="0"/>
              </a:rPr>
              <a:t>в </a:t>
            </a:r>
            <a:r>
              <a:rPr lang="uk-UA" sz="1600" dirty="0">
                <a:solidFill>
                  <a:schemeClr val="tx1"/>
                </a:solidFill>
                <a:latin typeface="Century" panose="02040604050505020304" pitchFamily="18" charset="0"/>
                <a:cs typeface="Times New Roman" panose="02020603050405020304" pitchFamily="18" charset="0"/>
              </a:rPr>
              <a:t>суспільстві (середній показник − 4,4 з 5), </a:t>
            </a:r>
            <a:r>
              <a:rPr lang="uk-UA" sz="1600" dirty="0" smtClean="0">
                <a:solidFill>
                  <a:schemeClr val="tx1"/>
                </a:solidFill>
                <a:latin typeface="Century" panose="02040604050505020304" pitchFamily="18" charset="0"/>
                <a:cs typeface="Times New Roman" panose="02020603050405020304" pitchFamily="18" charset="0"/>
              </a:rPr>
              <a:t>цінують свої професійні здобутки </a:t>
            </a:r>
            <a:r>
              <a:rPr lang="uk-UA" sz="1600" dirty="0">
                <a:solidFill>
                  <a:schemeClr val="tx1"/>
                </a:solidFill>
                <a:latin typeface="Century" panose="02040604050505020304" pitchFamily="18" charset="0"/>
                <a:cs typeface="Times New Roman" panose="02020603050405020304" pitchFamily="18" charset="0"/>
              </a:rPr>
              <a:t>(середній показник − 4,5 з 5) і мають плани щодо професійного майбутнього (середній показник − 3,9 з 5). </a:t>
            </a:r>
            <a:r>
              <a:rPr lang="uk-UA" sz="1600" dirty="0" smtClean="0">
                <a:solidFill>
                  <a:schemeClr val="tx1"/>
                </a:solidFill>
                <a:latin typeface="Century" panose="02040604050505020304" pitchFamily="18" charset="0"/>
                <a:cs typeface="Times New Roman" panose="02020603050405020304" pitchFamily="18" charset="0"/>
              </a:rPr>
              <a:t>Більшість </a:t>
            </a:r>
            <a:r>
              <a:rPr lang="uk-UA" sz="1600" dirty="0">
                <a:solidFill>
                  <a:schemeClr val="tx1"/>
                </a:solidFill>
                <a:latin typeface="Century" panose="02040604050505020304" pitchFamily="18" charset="0"/>
                <a:cs typeface="Times New Roman" panose="02020603050405020304" pitchFamily="18" charset="0"/>
              </a:rPr>
              <a:t>учителів </a:t>
            </a:r>
            <a:r>
              <a:rPr lang="uk-UA" sz="1600" dirty="0" smtClean="0">
                <a:solidFill>
                  <a:schemeClr val="tx1"/>
                </a:solidFill>
                <a:latin typeface="Century" panose="02040604050505020304" pitchFamily="18" charset="0"/>
                <a:cs typeface="Times New Roman" panose="02020603050405020304" pitchFamily="18" charset="0"/>
              </a:rPr>
              <a:t>готові до різноманітних складнощів у роботі </a:t>
            </a:r>
            <a:r>
              <a:rPr lang="uk-UA" sz="1600" dirty="0">
                <a:solidFill>
                  <a:schemeClr val="tx1"/>
                </a:solidFill>
                <a:latin typeface="Century" panose="02040604050505020304" pitchFamily="18" charset="0"/>
                <a:cs typeface="Times New Roman" panose="02020603050405020304" pitchFamily="18" charset="0"/>
              </a:rPr>
              <a:t>(середній показник − 4 з 5).</a:t>
            </a:r>
          </a:p>
          <a:p>
            <a:pPr algn="just"/>
            <a:endParaRPr lang="uk-UA" sz="1400" dirty="0" smtClean="0">
              <a:solidFill>
                <a:schemeClr val="tx1"/>
              </a:solidFill>
              <a:latin typeface="Century" panose="02040604050505020304" pitchFamily="18" charset="0"/>
              <a:cs typeface="Times New Roman" panose="02020603050405020304" pitchFamily="18" charset="0"/>
            </a:endParaRPr>
          </a:p>
          <a:p>
            <a:pPr algn="just"/>
            <a:endParaRPr lang="uk-UA" sz="14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4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400" dirty="0" smtClean="0">
              <a:solidFill>
                <a:schemeClr val="tx1"/>
              </a:solidFill>
              <a:latin typeface="Century" panose="02040604050505020304" pitchFamily="18" charset="0"/>
              <a:cs typeface="Times New Roman" panose="02020603050405020304" pitchFamily="18" charset="0"/>
            </a:endParaRPr>
          </a:p>
          <a:p>
            <a:pPr marL="285750" indent="-285750">
              <a:buFont typeface="Wingdings" panose="05000000000000000000" pitchFamily="2" charset="2"/>
              <a:buChar char="v"/>
            </a:pPr>
            <a:endParaRPr lang="uk-UA" sz="1400" dirty="0" smtClean="0">
              <a:solidFill>
                <a:schemeClr val="tx1"/>
              </a:solidFill>
              <a:latin typeface="Century" panose="02040604050505020304" pitchFamily="18" charset="0"/>
              <a:cs typeface="Times New Roman" panose="02020603050405020304" pitchFamily="18" charset="0"/>
            </a:endParaRPr>
          </a:p>
          <a:p>
            <a:endParaRPr lang="uk-UA" sz="2400" dirty="0">
              <a:solidFill>
                <a:schemeClr val="tx1"/>
              </a:solidFill>
              <a:latin typeface="Century" panose="02040604050505020304" pitchFamily="18" charset="0"/>
              <a:cs typeface="Times New Roman" panose="02020603050405020304" pitchFamily="18" charset="0"/>
            </a:endParaRPr>
          </a:p>
        </p:txBody>
      </p:sp>
      <p:pic>
        <p:nvPicPr>
          <p:cNvPr id="10" name="Рисунок 9">
            <a:extLst>
              <a:ext uri="{FF2B5EF4-FFF2-40B4-BE49-F238E27FC236}">
                <a16:creationId xmlns:a16="http://schemas.microsoft.com/office/drawing/2014/main" xmlns="" id="{216CB302-CA55-E903-9493-89826C5149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759" t="12311" r="11244" b="44467"/>
          <a:stretch/>
        </p:blipFill>
        <p:spPr>
          <a:xfrm>
            <a:off x="0" y="80729"/>
            <a:ext cx="1343420" cy="513375"/>
          </a:xfrm>
          <a:prstGeom prst="rect">
            <a:avLst/>
          </a:prstGeom>
        </p:spPr>
      </p:pic>
    </p:spTree>
    <p:extLst>
      <p:ext uri="{BB962C8B-B14F-4D97-AF65-F5344CB8AC3E}">
        <p14:creationId xmlns:p14="http://schemas.microsoft.com/office/powerpoint/2010/main" val="3245365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4973704" y="833286"/>
            <a:ext cx="4595540" cy="5708192"/>
          </a:xfrm>
          <a:prstGeom prst="rect">
            <a:avLst/>
          </a:prstGeom>
          <a:solidFill>
            <a:schemeClr val="accent1">
              <a:lumMod val="40000"/>
              <a:lumOff val="6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600" b="1" dirty="0" smtClean="0">
                <a:solidFill>
                  <a:schemeClr val="tx1"/>
                </a:solidFill>
                <a:latin typeface="Century" panose="02040604050505020304" pitchFamily="18" charset="0"/>
                <a:cs typeface="Times New Roman" panose="02020603050405020304" pitchFamily="18" charset="0"/>
              </a:rPr>
              <a:t>Психоемоційний стан учителів з початку нового навчального </a:t>
            </a:r>
            <a:r>
              <a:rPr lang="ru-RU" sz="1600" b="1" dirty="0" smtClean="0">
                <a:solidFill>
                  <a:schemeClr val="tx1"/>
                </a:solidFill>
                <a:latin typeface="Century" panose="02040604050505020304" pitchFamily="18" charset="0"/>
                <a:cs typeface="Times New Roman" panose="02020603050405020304" pitchFamily="18" charset="0"/>
              </a:rPr>
              <a:t>року</a:t>
            </a:r>
          </a:p>
          <a:p>
            <a:pPr marL="285750" indent="-285750" algn="just">
              <a:buFont typeface="Wingdings" panose="05000000000000000000" pitchFamily="2" charset="2"/>
              <a:buChar char="v"/>
            </a:pPr>
            <a:r>
              <a:rPr lang="uk-UA" sz="1600" dirty="0" smtClean="0">
                <a:solidFill>
                  <a:schemeClr val="tx1"/>
                </a:solidFill>
                <a:latin typeface="Century" panose="02040604050505020304" pitchFamily="18" charset="0"/>
                <a:cs typeface="Times New Roman" panose="02020603050405020304" pitchFamily="18" charset="0"/>
              </a:rPr>
              <a:t>Щодо </a:t>
            </a:r>
            <a:r>
              <a:rPr lang="uk-UA" sz="1600" dirty="0">
                <a:solidFill>
                  <a:schemeClr val="tx1"/>
                </a:solidFill>
                <a:latin typeface="Century" panose="02040604050505020304" pitchFamily="18" charset="0"/>
                <a:cs typeface="Times New Roman" panose="02020603050405020304" pitchFamily="18" charset="0"/>
              </a:rPr>
              <a:t>різних позитивних емоційних проявів протягом перших тижнів </a:t>
            </a:r>
            <a:r>
              <a:rPr lang="uk-UA" sz="1600" dirty="0" smtClean="0">
                <a:solidFill>
                  <a:schemeClr val="tx1"/>
                </a:solidFill>
                <a:latin typeface="Century" panose="02040604050505020304" pitchFamily="18" charset="0"/>
                <a:cs typeface="Times New Roman" panose="02020603050405020304" pitchFamily="18" charset="0"/>
              </a:rPr>
              <a:t>роботи </a:t>
            </a:r>
            <a:r>
              <a:rPr lang="uk-UA" sz="1600" dirty="0">
                <a:solidFill>
                  <a:schemeClr val="tx1"/>
                </a:solidFill>
                <a:latin typeface="Century" panose="02040604050505020304" pitchFamily="18" charset="0"/>
                <a:cs typeface="Times New Roman" panose="02020603050405020304" pitchFamily="18" charset="0"/>
              </a:rPr>
              <a:t>близько половини опитаних педагогів відчувають себе щасливими (46,7%), </a:t>
            </a:r>
            <a:r>
              <a:rPr lang="uk-UA" sz="1600" dirty="0" smtClean="0">
                <a:solidFill>
                  <a:schemeClr val="tx1"/>
                </a:solidFill>
                <a:latin typeface="Century" panose="02040604050505020304" pitchFamily="18" charset="0"/>
                <a:cs typeface="Times New Roman" panose="02020603050405020304" pitchFamily="18" charset="0"/>
              </a:rPr>
              <a:t> 4,7</a:t>
            </a:r>
            <a:r>
              <a:rPr lang="uk-UA" sz="1600" dirty="0">
                <a:solidFill>
                  <a:schemeClr val="tx1"/>
                </a:solidFill>
                <a:latin typeface="Century" panose="02040604050505020304" pitchFamily="18" charset="0"/>
                <a:cs typeface="Times New Roman" panose="02020603050405020304" pitchFamily="18" charset="0"/>
              </a:rPr>
              <a:t>%, на жаль, </a:t>
            </a:r>
            <a:r>
              <a:rPr lang="uk-UA" sz="1600" dirty="0" smtClean="0">
                <a:solidFill>
                  <a:schemeClr val="tx1"/>
                </a:solidFill>
                <a:latin typeface="Century" panose="02040604050505020304" pitchFamily="18" charset="0"/>
                <a:cs typeface="Times New Roman" panose="02020603050405020304" pitchFamily="18" charset="0"/>
              </a:rPr>
              <a:t>бракує цього </a:t>
            </a:r>
            <a:r>
              <a:rPr lang="uk-UA" sz="1600" dirty="0">
                <a:solidFill>
                  <a:schemeClr val="tx1"/>
                </a:solidFill>
                <a:latin typeface="Century" panose="02040604050505020304" pitchFamily="18" charset="0"/>
                <a:cs typeface="Times New Roman" panose="02020603050405020304" pitchFamily="18" charset="0"/>
              </a:rPr>
              <a:t>відчуття</a:t>
            </a:r>
            <a:r>
              <a:rPr lang="uk-UA" sz="1600" dirty="0">
                <a:solidFill>
                  <a:srgbClr val="FF0000"/>
                </a:solidFill>
                <a:latin typeface="Century" panose="02040604050505020304" pitchFamily="18" charset="0"/>
                <a:cs typeface="Times New Roman" panose="02020603050405020304" pitchFamily="18" charset="0"/>
              </a:rPr>
              <a:t>. </a:t>
            </a:r>
            <a:r>
              <a:rPr lang="ru-RU" sz="1600" dirty="0" err="1">
                <a:solidFill>
                  <a:schemeClr val="tx1"/>
                </a:solidFill>
                <a:latin typeface="Century" panose="02040604050505020304" pitchFamily="18" charset="0"/>
                <a:cs typeface="Times New Roman" panose="02020603050405020304" pitchFamily="18" charset="0"/>
              </a:rPr>
              <a:t>Тільки</a:t>
            </a:r>
            <a:r>
              <a:rPr lang="ru-RU" sz="1600" dirty="0">
                <a:solidFill>
                  <a:schemeClr val="tx1"/>
                </a:solidFill>
                <a:latin typeface="Century" panose="02040604050505020304" pitchFamily="18" charset="0"/>
                <a:cs typeface="Times New Roman" panose="02020603050405020304" pitchFamily="18" charset="0"/>
              </a:rPr>
              <a:t> </a:t>
            </a:r>
            <a:r>
              <a:rPr lang="ru-RU" sz="1600" dirty="0" err="1">
                <a:solidFill>
                  <a:schemeClr val="tx1"/>
                </a:solidFill>
                <a:latin typeface="Century" panose="02040604050505020304" pitchFamily="18" charset="0"/>
                <a:cs typeface="Times New Roman" panose="02020603050405020304" pitchFamily="18" charset="0"/>
              </a:rPr>
              <a:t>третина</a:t>
            </a:r>
            <a:r>
              <a:rPr lang="ru-RU" sz="1600" dirty="0">
                <a:solidFill>
                  <a:schemeClr val="tx1"/>
                </a:solidFill>
                <a:latin typeface="Century" panose="02040604050505020304" pitchFamily="18" charset="0"/>
                <a:cs typeface="Times New Roman" panose="02020603050405020304" pitchFamily="18" charset="0"/>
              </a:rPr>
              <a:t> </a:t>
            </a:r>
            <a:r>
              <a:rPr lang="ru-RU" sz="1600" dirty="0" err="1">
                <a:solidFill>
                  <a:schemeClr val="tx1"/>
                </a:solidFill>
                <a:latin typeface="Century" panose="02040604050505020304" pitchFamily="18" charset="0"/>
                <a:cs typeface="Times New Roman" panose="02020603050405020304" pitchFamily="18" charset="0"/>
              </a:rPr>
              <a:t>педагогів</a:t>
            </a:r>
            <a:r>
              <a:rPr lang="ru-RU" sz="1600" dirty="0">
                <a:solidFill>
                  <a:schemeClr val="tx1"/>
                </a:solidFill>
                <a:latin typeface="Century" panose="02040604050505020304" pitchFamily="18" charset="0"/>
                <a:cs typeface="Times New Roman" panose="02020603050405020304" pitchFamily="18" charset="0"/>
              </a:rPr>
              <a:t> </a:t>
            </a:r>
            <a:r>
              <a:rPr lang="ru-RU" sz="1600" dirty="0" err="1" smtClean="0">
                <a:solidFill>
                  <a:schemeClr val="tx1"/>
                </a:solidFill>
                <a:latin typeface="Century" panose="02040604050505020304" pitchFamily="18" charset="0"/>
                <a:cs typeface="Times New Roman" panose="02020603050405020304" pitchFamily="18" charset="0"/>
              </a:rPr>
              <a:t>відчуває</a:t>
            </a:r>
            <a:r>
              <a:rPr lang="ru-RU" sz="1600" dirty="0" smtClean="0">
                <a:solidFill>
                  <a:schemeClr val="tx1"/>
                </a:solidFill>
                <a:latin typeface="Century" panose="02040604050505020304" pitchFamily="18" charset="0"/>
                <a:cs typeface="Times New Roman" panose="02020603050405020304" pitchFamily="18" charset="0"/>
              </a:rPr>
              <a:t> </a:t>
            </a:r>
            <a:r>
              <a:rPr lang="ru-RU" sz="1600" dirty="0">
                <a:solidFill>
                  <a:schemeClr val="tx1"/>
                </a:solidFill>
                <a:latin typeface="Century" panose="02040604050505020304" pitchFamily="18" charset="0"/>
                <a:cs typeface="Times New Roman" panose="02020603050405020304" pitchFamily="18" charset="0"/>
              </a:rPr>
              <a:t>себе в </a:t>
            </a:r>
            <a:r>
              <a:rPr lang="ru-RU" sz="1600" dirty="0" smtClean="0">
                <a:solidFill>
                  <a:schemeClr val="tx1"/>
                </a:solidFill>
                <a:latin typeface="Century" panose="02040604050505020304" pitchFamily="18" charset="0"/>
                <a:cs typeface="Times New Roman" panose="02020603050405020304" pitchFamily="18" charset="0"/>
              </a:rPr>
              <a:t>ресурсному </a:t>
            </a:r>
            <a:r>
              <a:rPr lang="ru-RU" sz="1600" dirty="0" err="1" smtClean="0">
                <a:solidFill>
                  <a:schemeClr val="tx1"/>
                </a:solidFill>
                <a:latin typeface="Century" panose="02040604050505020304" pitchFamily="18" charset="0"/>
                <a:cs typeface="Times New Roman" panose="02020603050405020304" pitchFamily="18" charset="0"/>
              </a:rPr>
              <a:t>стані</a:t>
            </a:r>
            <a:r>
              <a:rPr lang="ru-RU" sz="1600" dirty="0" smtClean="0">
                <a:solidFill>
                  <a:schemeClr val="tx1"/>
                </a:solidFill>
                <a:latin typeface="Century" panose="02040604050505020304" pitchFamily="18" charset="0"/>
                <a:cs typeface="Times New Roman" panose="02020603050405020304" pitchFamily="18" charset="0"/>
              </a:rPr>
              <a:t> </a:t>
            </a:r>
            <a:r>
              <a:rPr lang="ru-RU" sz="1600" dirty="0" err="1">
                <a:solidFill>
                  <a:schemeClr val="tx1"/>
                </a:solidFill>
                <a:latin typeface="Century" panose="02040604050505020304" pitchFamily="18" charset="0"/>
                <a:cs typeface="Times New Roman" panose="02020603050405020304" pitchFamily="18" charset="0"/>
              </a:rPr>
              <a:t>протягом</a:t>
            </a:r>
            <a:r>
              <a:rPr lang="ru-RU" sz="1600" dirty="0">
                <a:solidFill>
                  <a:schemeClr val="tx1"/>
                </a:solidFill>
                <a:latin typeface="Century" panose="02040604050505020304" pitchFamily="18" charset="0"/>
                <a:cs typeface="Times New Roman" panose="02020603050405020304" pitchFamily="18" charset="0"/>
              </a:rPr>
              <a:t> </a:t>
            </a:r>
            <a:r>
              <a:rPr lang="ru-RU" sz="1600" dirty="0" err="1">
                <a:solidFill>
                  <a:schemeClr val="tx1"/>
                </a:solidFill>
                <a:latin typeface="Century" panose="02040604050505020304" pitchFamily="18" charset="0"/>
                <a:cs typeface="Times New Roman" panose="02020603050405020304" pitchFamily="18" charset="0"/>
              </a:rPr>
              <a:t>робочого</a:t>
            </a:r>
            <a:r>
              <a:rPr lang="ru-RU" sz="1600" dirty="0">
                <a:solidFill>
                  <a:schemeClr val="tx1"/>
                </a:solidFill>
                <a:latin typeface="Century" panose="02040604050505020304" pitchFamily="18" charset="0"/>
                <a:cs typeface="Times New Roman" panose="02020603050405020304" pitchFamily="18" charset="0"/>
              </a:rPr>
              <a:t> </a:t>
            </a:r>
            <a:r>
              <a:rPr lang="ru-RU" sz="1600" dirty="0" smtClean="0">
                <a:solidFill>
                  <a:schemeClr val="tx1"/>
                </a:solidFill>
                <a:latin typeface="Century" panose="02040604050505020304" pitchFamily="18" charset="0"/>
                <a:cs typeface="Times New Roman" panose="02020603050405020304" pitchFamily="18" charset="0"/>
              </a:rPr>
              <a:t>дня: </a:t>
            </a:r>
            <a:r>
              <a:rPr lang="ru-RU" sz="1600" dirty="0" err="1" smtClean="0">
                <a:solidFill>
                  <a:schemeClr val="tx1"/>
                </a:solidFill>
                <a:latin typeface="Century" panose="02040604050505020304" pitchFamily="18" charset="0"/>
                <a:cs typeface="Times New Roman" panose="02020603050405020304" pitchFamily="18" charset="0"/>
              </a:rPr>
              <a:t>бадьорими</a:t>
            </a:r>
            <a:r>
              <a:rPr lang="ru-RU" sz="1600" dirty="0" smtClean="0">
                <a:solidFill>
                  <a:schemeClr val="tx1"/>
                </a:solidFill>
                <a:latin typeface="Century" panose="02040604050505020304" pitchFamily="18" charset="0"/>
                <a:cs typeface="Times New Roman" panose="02020603050405020304" pitchFamily="18" charset="0"/>
              </a:rPr>
              <a:t> </a:t>
            </a:r>
            <a:r>
              <a:rPr lang="ru-RU" sz="1600" dirty="0">
                <a:solidFill>
                  <a:schemeClr val="tx1"/>
                </a:solidFill>
                <a:latin typeface="Century" panose="02040604050505020304" pitchFamily="18" charset="0"/>
                <a:cs typeface="Times New Roman" panose="02020603050405020304" pitchFamily="18" charset="0"/>
              </a:rPr>
              <a:t>і в гарному </a:t>
            </a:r>
            <a:r>
              <a:rPr lang="ru-RU" sz="1600" dirty="0" err="1">
                <a:solidFill>
                  <a:schemeClr val="tx1"/>
                </a:solidFill>
                <a:latin typeface="Century" panose="02040604050505020304" pitchFamily="18" charset="0"/>
                <a:cs typeface="Times New Roman" panose="02020603050405020304" pitchFamily="18" charset="0"/>
              </a:rPr>
              <a:t>настрої</a:t>
            </a:r>
            <a:r>
              <a:rPr lang="ru-RU" sz="1600" dirty="0">
                <a:solidFill>
                  <a:schemeClr val="tx1"/>
                </a:solidFill>
                <a:latin typeface="Century" panose="02040604050505020304" pitchFamily="18" charset="0"/>
                <a:cs typeface="Times New Roman" panose="02020603050405020304" pitchFamily="18" charset="0"/>
              </a:rPr>
              <a:t> (36,3%), </a:t>
            </a:r>
            <a:r>
              <a:rPr lang="ru-RU" sz="1600" dirty="0" err="1">
                <a:solidFill>
                  <a:schemeClr val="tx1"/>
                </a:solidFill>
                <a:latin typeface="Century" panose="02040604050505020304" pitchFamily="18" charset="0"/>
                <a:cs typeface="Times New Roman" panose="02020603050405020304" pitchFamily="18" charset="0"/>
              </a:rPr>
              <a:t>активними</a:t>
            </a:r>
            <a:r>
              <a:rPr lang="ru-RU" sz="1600" dirty="0">
                <a:solidFill>
                  <a:schemeClr val="tx1"/>
                </a:solidFill>
                <a:latin typeface="Century" panose="02040604050505020304" pitchFamily="18" charset="0"/>
                <a:cs typeface="Times New Roman" panose="02020603050405020304" pitchFamily="18" charset="0"/>
              </a:rPr>
              <a:t> та </a:t>
            </a:r>
            <a:r>
              <a:rPr lang="ru-RU" sz="1600" dirty="0" err="1">
                <a:solidFill>
                  <a:schemeClr val="tx1"/>
                </a:solidFill>
                <a:latin typeface="Century" panose="02040604050505020304" pitchFamily="18" charset="0"/>
                <a:cs typeface="Times New Roman" panose="02020603050405020304" pitchFamily="18" charset="0"/>
              </a:rPr>
              <a:t>енергійними</a:t>
            </a:r>
            <a:r>
              <a:rPr lang="ru-RU" sz="1600" dirty="0">
                <a:solidFill>
                  <a:schemeClr val="tx1"/>
                </a:solidFill>
                <a:latin typeface="Century" panose="02040604050505020304" pitchFamily="18" charset="0"/>
                <a:cs typeface="Times New Roman" panose="02020603050405020304" pitchFamily="18" charset="0"/>
              </a:rPr>
              <a:t> (31,4</a:t>
            </a:r>
            <a:r>
              <a:rPr lang="ru-RU" sz="1600" dirty="0" smtClean="0">
                <a:solidFill>
                  <a:schemeClr val="tx1"/>
                </a:solidFill>
                <a:latin typeface="Century" panose="02040604050505020304" pitchFamily="18" charset="0"/>
                <a:cs typeface="Times New Roman" panose="02020603050405020304" pitchFamily="18" charset="0"/>
              </a:rPr>
              <a:t>%)</a:t>
            </a:r>
            <a:r>
              <a:rPr lang="uk-UA" sz="1600" dirty="0" smtClean="0">
                <a:solidFill>
                  <a:schemeClr val="tx1"/>
                </a:solidFill>
                <a:latin typeface="Century" panose="02040604050505020304" pitchFamily="18" charset="0"/>
                <a:cs typeface="Times New Roman" panose="02020603050405020304" pitchFamily="18" charset="0"/>
              </a:rPr>
              <a:t>.  Учителям </a:t>
            </a:r>
            <a:r>
              <a:rPr lang="uk-UA" sz="1600" dirty="0">
                <a:solidFill>
                  <a:schemeClr val="tx1"/>
                </a:solidFill>
                <a:latin typeface="Century" panose="02040604050505020304" pitchFamily="18" charset="0"/>
                <a:cs typeface="Times New Roman" panose="02020603050405020304" pitchFamily="18" charset="0"/>
              </a:rPr>
              <a:t>найменш притаманні відчуття спокою та </a:t>
            </a:r>
            <a:r>
              <a:rPr lang="uk-UA" sz="1600" dirty="0" smtClean="0">
                <a:solidFill>
                  <a:schemeClr val="tx1"/>
                </a:solidFill>
                <a:latin typeface="Century" panose="02040604050505020304" pitchFamily="18" charset="0"/>
                <a:cs typeface="Times New Roman" panose="02020603050405020304" pitchFamily="18" charset="0"/>
              </a:rPr>
              <a:t>розслаблення; </a:t>
            </a:r>
            <a:r>
              <a:rPr lang="uk-UA" sz="1600" dirty="0">
                <a:solidFill>
                  <a:schemeClr val="tx1"/>
                </a:solidFill>
                <a:latin typeface="Century" panose="02040604050505020304" pitchFamily="18" charset="0"/>
                <a:cs typeface="Times New Roman" panose="02020603050405020304" pitchFamily="18" charset="0"/>
              </a:rPr>
              <a:t>переважна більшість опитаних  має </a:t>
            </a:r>
            <a:r>
              <a:rPr lang="uk-UA" sz="1600" dirty="0" smtClean="0">
                <a:solidFill>
                  <a:schemeClr val="tx1"/>
                </a:solidFill>
                <a:latin typeface="Century" panose="02040604050505020304" pitchFamily="18" charset="0"/>
                <a:cs typeface="Times New Roman" panose="02020603050405020304" pitchFamily="18" charset="0"/>
              </a:rPr>
              <a:t>проблеми -  </a:t>
            </a:r>
            <a:r>
              <a:rPr lang="uk-UA" sz="1600" dirty="0">
                <a:solidFill>
                  <a:schemeClr val="tx1"/>
                </a:solidFill>
                <a:latin typeface="Century" panose="02040604050505020304" pitchFamily="18" charset="0"/>
                <a:cs typeface="Times New Roman" panose="02020603050405020304" pitchFamily="18" charset="0"/>
              </a:rPr>
              <a:t>напруження психоемоційного стану (74,4%). Не завжди нічний сон приносить педагогам відновлення сил: тільки третина респондентів прокидається з відчуттям, що добре відпочили (29,3%).</a:t>
            </a:r>
          </a:p>
          <a:p>
            <a:pPr algn="ctr"/>
            <a:endParaRPr lang="uk-UA" dirty="0" smtClean="0"/>
          </a:p>
        </p:txBody>
      </p:sp>
      <p:sp>
        <p:nvSpPr>
          <p:cNvPr id="5" name="Прямоугольник 4"/>
          <p:cNvSpPr/>
          <p:nvPr/>
        </p:nvSpPr>
        <p:spPr>
          <a:xfrm>
            <a:off x="211014" y="833285"/>
            <a:ext cx="4579359" cy="5708192"/>
          </a:xfrm>
          <a:prstGeom prst="rect">
            <a:avLst/>
          </a:prstGeom>
          <a:solidFill>
            <a:schemeClr val="accent1">
              <a:lumMod val="40000"/>
              <a:lumOff val="6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smtClean="0"/>
          </a:p>
        </p:txBody>
      </p:sp>
      <p:sp>
        <p:nvSpPr>
          <p:cNvPr id="6" name="Прямоугольник 5">
            <a:extLst>
              <a:ext uri="{FF2B5EF4-FFF2-40B4-BE49-F238E27FC236}">
                <a16:creationId xmlns:a16="http://schemas.microsoft.com/office/drawing/2014/main" xmlns="" id="{0E82381B-B2D9-4032-8D22-056686E514B6}"/>
              </a:ext>
            </a:extLst>
          </p:cNvPr>
          <p:cNvSpPr/>
          <p:nvPr/>
        </p:nvSpPr>
        <p:spPr>
          <a:xfrm>
            <a:off x="4973704" y="2641449"/>
            <a:ext cx="4800980" cy="40462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16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600" dirty="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6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600" dirty="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6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600" dirty="0">
              <a:solidFill>
                <a:schemeClr val="tx1"/>
              </a:solidFill>
              <a:latin typeface="Century" panose="02040604050505020304" pitchFamily="18" charset="0"/>
              <a:cs typeface="Times New Roman" panose="02020603050405020304" pitchFamily="18" charset="0"/>
            </a:endParaRPr>
          </a:p>
          <a:p>
            <a:endParaRPr lang="ru-RU" b="1" dirty="0" smtClean="0">
              <a:solidFill>
                <a:schemeClr val="tx1"/>
              </a:solidFill>
              <a:latin typeface="Century" panose="02040604050505020304" pitchFamily="18" charset="0"/>
              <a:cs typeface="Times New Roman" panose="02020603050405020304" pitchFamily="18" charset="0"/>
            </a:endParaRPr>
          </a:p>
          <a:p>
            <a:endParaRPr lang="uk-UA" sz="2400" dirty="0">
              <a:solidFill>
                <a:schemeClr val="tx1"/>
              </a:solidFill>
              <a:latin typeface="Century" panose="02040604050505020304" pitchFamily="18" charset="0"/>
              <a:cs typeface="Times New Roman" panose="02020603050405020304" pitchFamily="18" charset="0"/>
            </a:endParaRPr>
          </a:p>
        </p:txBody>
      </p:sp>
      <p:sp>
        <p:nvSpPr>
          <p:cNvPr id="12" name="Прямоугольник 11">
            <a:extLst>
              <a:ext uri="{FF2B5EF4-FFF2-40B4-BE49-F238E27FC236}">
                <a16:creationId xmlns:a16="http://schemas.microsoft.com/office/drawing/2014/main" xmlns="" id="{0E82381B-B2D9-4032-8D22-056686E514B6}"/>
              </a:ext>
            </a:extLst>
          </p:cNvPr>
          <p:cNvSpPr/>
          <p:nvPr/>
        </p:nvSpPr>
        <p:spPr>
          <a:xfrm>
            <a:off x="342900" y="1336655"/>
            <a:ext cx="4252436" cy="52048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2000" b="1" dirty="0" smtClean="0">
              <a:solidFill>
                <a:schemeClr val="tx1"/>
              </a:solidFill>
              <a:latin typeface="Century" panose="02040604050505020304" pitchFamily="18" charset="0"/>
              <a:cs typeface="Times New Roman" panose="02020603050405020304" pitchFamily="18" charset="0"/>
            </a:endParaRPr>
          </a:p>
          <a:p>
            <a:pPr algn="just"/>
            <a:r>
              <a:rPr lang="uk-UA" sz="1600" b="1" dirty="0" smtClean="0">
                <a:solidFill>
                  <a:schemeClr val="tx1"/>
                </a:solidFill>
                <a:latin typeface="Century" panose="02040604050505020304" pitchFamily="18" charset="0"/>
                <a:cs typeface="Times New Roman" panose="02020603050405020304" pitchFamily="18" charset="0"/>
              </a:rPr>
              <a:t>Задоволеність педагогів власним життям у цілому та основними його складовими</a:t>
            </a:r>
          </a:p>
          <a:p>
            <a:pPr marL="285750" indent="-285750" algn="just">
              <a:buFont typeface="Wingdings" panose="05000000000000000000" pitchFamily="2" charset="2"/>
              <a:buChar char="v"/>
            </a:pPr>
            <a:r>
              <a:rPr lang="uk-UA" sz="1600" dirty="0" smtClean="0">
                <a:solidFill>
                  <a:schemeClr val="tx1"/>
                </a:solidFill>
                <a:latin typeface="Century" panose="02040604050505020304" pitchFamily="18" charset="0"/>
                <a:cs typeface="Times New Roman" panose="02020603050405020304" pitchFamily="18" charset="0"/>
              </a:rPr>
              <a:t>Родина, здоров’я та фінанси є ТОП-3 найбільш значущих життєвих сфер учителів. Про це зазначили майже всі опитані (відповідно 99,1%, 98,5% та 97,8%). Кар’єра для педагогів є менш вагомою складовою щастя </a:t>
            </a:r>
            <a:r>
              <a:rPr lang="ru-RU" sz="1600" dirty="0" smtClean="0">
                <a:solidFill>
                  <a:schemeClr val="tx1"/>
                </a:solidFill>
                <a:latin typeface="Century" panose="02040604050505020304" pitchFamily="18" charset="0"/>
                <a:cs typeface="Times New Roman" panose="02020603050405020304" pitchFamily="18" charset="0"/>
              </a:rPr>
              <a:t>(71%).</a:t>
            </a:r>
          </a:p>
          <a:p>
            <a:pPr marL="285750" indent="-285750" algn="just">
              <a:buFont typeface="Wingdings" panose="05000000000000000000" pitchFamily="2" charset="2"/>
              <a:buChar char="v"/>
            </a:pPr>
            <a:r>
              <a:rPr lang="uk-UA" sz="1600" dirty="0" smtClean="0">
                <a:solidFill>
                  <a:schemeClr val="tx1"/>
                </a:solidFill>
                <a:latin typeface="Century" panose="02040604050505020304" pitchFamily="18" charset="0"/>
                <a:cs typeface="Times New Roman" panose="02020603050405020304" pitchFamily="18" charset="0"/>
              </a:rPr>
              <a:t>Середнє значення задоволеності вчителів своїм життям становить 3,8 за 5-бальною шкалою. Найвищий показник мають відносини </a:t>
            </a:r>
            <a:r>
              <a:rPr lang="uk-UA" sz="1600" dirty="0">
                <a:solidFill>
                  <a:schemeClr val="tx1"/>
                </a:solidFill>
                <a:latin typeface="Century" panose="02040604050505020304" pitchFamily="18" charset="0"/>
                <a:cs typeface="Times New Roman" panose="02020603050405020304" pitchFamily="18" charset="0"/>
              </a:rPr>
              <a:t>з родиною та друзями (</a:t>
            </a:r>
            <a:r>
              <a:rPr lang="uk-UA" sz="1600" i="1" dirty="0">
                <a:solidFill>
                  <a:schemeClr val="tx1"/>
                </a:solidFill>
                <a:latin typeface="Century" panose="02040604050505020304" pitchFamily="18" charset="0"/>
                <a:cs typeface="Times New Roman" panose="02020603050405020304" pitchFamily="18" charset="0"/>
              </a:rPr>
              <a:t>середнє значення відповідно 4,3 та 4,1 з 5</a:t>
            </a:r>
            <a:r>
              <a:rPr lang="uk-UA" sz="1600" dirty="0" smtClean="0">
                <a:solidFill>
                  <a:schemeClr val="tx1"/>
                </a:solidFill>
                <a:latin typeface="Century" panose="02040604050505020304" pitchFamily="18" charset="0"/>
                <a:cs typeface="Times New Roman" panose="02020603050405020304" pitchFamily="18" charset="0"/>
              </a:rPr>
              <a:t>), а найменший − фінанси та стан власного здоров’я (</a:t>
            </a:r>
            <a:r>
              <a:rPr lang="uk-UA" sz="1600" i="1" dirty="0">
                <a:solidFill>
                  <a:schemeClr val="tx1"/>
                </a:solidFill>
                <a:latin typeface="Century" panose="02040604050505020304" pitchFamily="18" charset="0"/>
                <a:cs typeface="Times New Roman" panose="02020603050405020304" pitchFamily="18" charset="0"/>
              </a:rPr>
              <a:t>середнє значення відповідно 2,7 та 3,3 з 5</a:t>
            </a:r>
            <a:r>
              <a:rPr lang="uk-UA" sz="1600" dirty="0" smtClean="0">
                <a:solidFill>
                  <a:schemeClr val="tx1"/>
                </a:solidFill>
                <a:latin typeface="Century" panose="02040604050505020304" pitchFamily="18" charset="0"/>
                <a:cs typeface="Times New Roman" panose="02020603050405020304" pitchFamily="18" charset="0"/>
              </a:rPr>
              <a:t>). Саме</a:t>
            </a:r>
            <a:r>
              <a:rPr lang="ru-RU" sz="1600" dirty="0" smtClean="0">
                <a:solidFill>
                  <a:schemeClr val="tx1"/>
                </a:solidFill>
                <a:latin typeface="Century" panose="02040604050505020304" pitchFamily="18" charset="0"/>
                <a:cs typeface="Times New Roman" panose="02020603050405020304" pitchFamily="18" charset="0"/>
              </a:rPr>
              <a:t> тому педагоги </a:t>
            </a:r>
            <a:r>
              <a:rPr lang="uk-UA" sz="1600" dirty="0" smtClean="0">
                <a:solidFill>
                  <a:schemeClr val="tx1"/>
                </a:solidFill>
                <a:latin typeface="Century" panose="02040604050505020304" pitchFamily="18" charset="0"/>
                <a:cs typeface="Times New Roman" panose="02020603050405020304" pitchFamily="18" charset="0"/>
              </a:rPr>
              <a:t>прагнуть почати зміни насамперед у цих двох сферах життя (здоров’я − 65,7% та фінанси − 64,8%).</a:t>
            </a:r>
            <a:endParaRPr lang="ru-RU" sz="1600" dirty="0">
              <a:solidFill>
                <a:schemeClr val="tx1"/>
              </a:solidFill>
              <a:latin typeface="Century" panose="02040604050505020304" pitchFamily="18" charset="0"/>
              <a:cs typeface="Times New Roman" panose="02020603050405020304" pitchFamily="18" charset="0"/>
            </a:endParaRPr>
          </a:p>
          <a:p>
            <a:pPr algn="just"/>
            <a:endParaRPr lang="uk-UA" sz="16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600" dirty="0">
              <a:solidFill>
                <a:schemeClr val="tx1"/>
              </a:solidFill>
              <a:latin typeface="Century" panose="02040604050505020304" pitchFamily="18" charset="0"/>
              <a:cs typeface="Times New Roman" panose="02020603050405020304" pitchFamily="18" charset="0"/>
            </a:endParaRPr>
          </a:p>
          <a:p>
            <a:endParaRPr lang="ru-RU" b="1" dirty="0" smtClean="0">
              <a:solidFill>
                <a:schemeClr val="tx1"/>
              </a:solidFill>
              <a:latin typeface="Century" panose="02040604050505020304" pitchFamily="18" charset="0"/>
              <a:cs typeface="Times New Roman" panose="02020603050405020304" pitchFamily="18" charset="0"/>
            </a:endParaRPr>
          </a:p>
          <a:p>
            <a:endParaRPr lang="uk-UA" sz="2400" dirty="0">
              <a:solidFill>
                <a:schemeClr val="tx1"/>
              </a:solidFill>
              <a:latin typeface="Century" panose="02040604050505020304" pitchFamily="18" charset="0"/>
              <a:cs typeface="Times New Roman" panose="02020603050405020304" pitchFamily="18" charset="0"/>
            </a:endParaRPr>
          </a:p>
        </p:txBody>
      </p:sp>
      <p:pic>
        <p:nvPicPr>
          <p:cNvPr id="7" name="Рисунок 6">
            <a:extLst>
              <a:ext uri="{FF2B5EF4-FFF2-40B4-BE49-F238E27FC236}">
                <a16:creationId xmlns:a16="http://schemas.microsoft.com/office/drawing/2014/main" xmlns="" id="{216CB302-CA55-E903-9493-89826C51495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759" t="12311" r="11244" b="44467"/>
          <a:stretch/>
        </p:blipFill>
        <p:spPr>
          <a:xfrm>
            <a:off x="28914" y="85546"/>
            <a:ext cx="1343420" cy="513375"/>
          </a:xfrm>
          <a:prstGeom prst="rect">
            <a:avLst/>
          </a:prstGeom>
        </p:spPr>
      </p:pic>
    </p:spTree>
    <p:extLst>
      <p:ext uri="{BB962C8B-B14F-4D97-AF65-F5344CB8AC3E}">
        <p14:creationId xmlns:p14="http://schemas.microsoft.com/office/powerpoint/2010/main" val="568213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5284" y="731519"/>
            <a:ext cx="4362138" cy="6126481"/>
          </a:xfrm>
          <a:prstGeom prst="rect">
            <a:avLst/>
          </a:prstGeom>
          <a:solidFill>
            <a:schemeClr val="accent1">
              <a:lumMod val="40000"/>
              <a:lumOff val="6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smtClean="0"/>
          </a:p>
        </p:txBody>
      </p:sp>
      <p:sp>
        <p:nvSpPr>
          <p:cNvPr id="6" name="Прямоугольник 5">
            <a:extLst>
              <a:ext uri="{FF2B5EF4-FFF2-40B4-BE49-F238E27FC236}">
                <a16:creationId xmlns:a16="http://schemas.microsoft.com/office/drawing/2014/main" xmlns="" id="{0E82381B-B2D9-4032-8D22-056686E514B6}"/>
              </a:ext>
            </a:extLst>
          </p:cNvPr>
          <p:cNvSpPr/>
          <p:nvPr/>
        </p:nvSpPr>
        <p:spPr>
          <a:xfrm>
            <a:off x="123092" y="2793012"/>
            <a:ext cx="4239046" cy="34162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2000" b="1" dirty="0" smtClean="0">
                <a:solidFill>
                  <a:schemeClr val="tx1"/>
                </a:solidFill>
                <a:latin typeface="Century" panose="02040604050505020304" pitchFamily="18" charset="0"/>
                <a:cs typeface="Times New Roman" panose="02020603050405020304" pitchFamily="18" charset="0"/>
              </a:rPr>
              <a:t>Відпочинок учителів як важлива умова перебування в ресурсному стані</a:t>
            </a:r>
          </a:p>
          <a:p>
            <a:pPr marL="285750" indent="-285750" algn="just">
              <a:buFont typeface="Wingdings" panose="05000000000000000000" pitchFamily="2" charset="2"/>
              <a:buChar char="v"/>
            </a:pPr>
            <a:r>
              <a:rPr lang="uk-UA" sz="1400" dirty="0" smtClean="0">
                <a:solidFill>
                  <a:schemeClr val="tx1"/>
                </a:solidFill>
                <a:latin typeface="Century" panose="02040604050505020304" pitchFamily="18" charset="0"/>
                <a:cs typeface="Times New Roman" panose="02020603050405020304" pitchFamily="18" charset="0"/>
              </a:rPr>
              <a:t>Більшість</a:t>
            </a:r>
            <a:r>
              <a:rPr lang="ru-RU" sz="1400" dirty="0" smtClean="0">
                <a:solidFill>
                  <a:schemeClr val="tx1"/>
                </a:solidFill>
                <a:latin typeface="Century" panose="02040604050505020304" pitchFamily="18" charset="0"/>
                <a:cs typeface="Times New Roman" panose="02020603050405020304" pitchFamily="18" charset="0"/>
              </a:rPr>
              <a:t> </a:t>
            </a:r>
            <a:r>
              <a:rPr lang="uk-UA" sz="1400" dirty="0">
                <a:solidFill>
                  <a:schemeClr val="tx1"/>
                </a:solidFill>
                <a:latin typeface="Century" panose="02040604050505020304" pitchFamily="18" charset="0"/>
                <a:cs typeface="Times New Roman" panose="02020603050405020304" pitchFamily="18" charset="0"/>
              </a:rPr>
              <a:t>опитаних </a:t>
            </a:r>
            <a:r>
              <a:rPr lang="uk-UA" sz="1400" dirty="0" smtClean="0">
                <a:solidFill>
                  <a:schemeClr val="tx1"/>
                </a:solidFill>
                <a:latin typeface="Century" panose="02040604050505020304" pitchFamily="18" charset="0"/>
                <a:cs typeface="Times New Roman" panose="02020603050405020304" pitchFamily="18" charset="0"/>
              </a:rPr>
              <a:t>педагогів (</a:t>
            </a:r>
            <a:r>
              <a:rPr lang="uk-UA" sz="1400" dirty="0">
                <a:solidFill>
                  <a:schemeClr val="tx1"/>
                </a:solidFill>
                <a:latin typeface="Century" panose="02040604050505020304" pitchFamily="18" charset="0"/>
                <a:cs typeface="Times New Roman" panose="02020603050405020304" pitchFamily="18" charset="0"/>
              </a:rPr>
              <a:t>67,7</a:t>
            </a:r>
            <a:r>
              <a:rPr lang="uk-UA" sz="1400" dirty="0" smtClean="0">
                <a:solidFill>
                  <a:schemeClr val="tx1"/>
                </a:solidFill>
                <a:latin typeface="Century" panose="02040604050505020304" pitchFamily="18" charset="0"/>
                <a:cs typeface="Times New Roman" panose="02020603050405020304" pitchFamily="18" charset="0"/>
              </a:rPr>
              <a:t>%)  стверджує, що їм не вистачає часу для відпочинку та відновлення сил після закінчення робочого дня. Лише третині (32,3%) вдається відпочити. </a:t>
            </a:r>
          </a:p>
          <a:p>
            <a:pPr marL="285750" indent="-285750" algn="just">
              <a:buFont typeface="Wingdings" panose="05000000000000000000" pitchFamily="2" charset="2"/>
              <a:buChar char="v"/>
            </a:pPr>
            <a:r>
              <a:rPr lang="uk-UA" sz="1400" dirty="0" smtClean="0">
                <a:solidFill>
                  <a:schemeClr val="tx1"/>
                </a:solidFill>
                <a:latin typeface="Century" panose="02040604050505020304" pitchFamily="18" charset="0"/>
                <a:cs typeface="Times New Roman" panose="02020603050405020304" pitchFamily="18" charset="0"/>
              </a:rPr>
              <a:t>Прогулянки на свіжому повітрі − найпопулярніший спосіб поновлення сил серед учителів (53,2%). 40,3% опитаних надають перевагу перегляду </a:t>
            </a:r>
            <a:r>
              <a:rPr lang="uk-UA" sz="1400" dirty="0">
                <a:solidFill>
                  <a:schemeClr val="tx1"/>
                </a:solidFill>
                <a:latin typeface="Century" panose="02040604050505020304" pitchFamily="18" charset="0"/>
                <a:cs typeface="Times New Roman" panose="02020603050405020304" pitchFamily="18" charset="0"/>
              </a:rPr>
              <a:t>соціальних </a:t>
            </a:r>
            <a:r>
              <a:rPr lang="uk-UA" sz="1400" dirty="0" smtClean="0">
                <a:solidFill>
                  <a:schemeClr val="tx1"/>
                </a:solidFill>
                <a:latin typeface="Century" panose="02040604050505020304" pitchFamily="18" charset="0"/>
                <a:cs typeface="Times New Roman" panose="02020603050405020304" pitchFamily="18" charset="0"/>
              </a:rPr>
              <a:t>мереж та спілкуванню в них. Більше третини респондентів відпочивають, переглядаючи фільми та серіали (38,7%), читаючи книги (36%), готуючи улюблені страви (34,3%). Лише кожен десятий (13,1%) займається</a:t>
            </a:r>
            <a:r>
              <a:rPr lang="ru-RU" sz="1400" dirty="0" smtClean="0">
                <a:solidFill>
                  <a:schemeClr val="tx1"/>
                </a:solidFill>
                <a:latin typeface="Century" panose="02040604050505020304" pitchFamily="18" charset="0"/>
                <a:cs typeface="Times New Roman" panose="02020603050405020304" pitchFamily="18" charset="0"/>
              </a:rPr>
              <a:t> </a:t>
            </a:r>
            <a:r>
              <a:rPr lang="ru-RU" sz="1400" dirty="0">
                <a:solidFill>
                  <a:schemeClr val="tx1"/>
                </a:solidFill>
                <a:latin typeface="Century" panose="02040604050505020304" pitchFamily="18" charset="0"/>
                <a:cs typeface="Times New Roman" panose="02020603050405020304" pitchFamily="18" charset="0"/>
              </a:rPr>
              <a:t>спортом</a:t>
            </a:r>
            <a:r>
              <a:rPr lang="ru-RU" sz="1400" dirty="0" smtClean="0">
                <a:solidFill>
                  <a:schemeClr val="tx1"/>
                </a:solidFill>
                <a:latin typeface="Century" panose="02040604050505020304" pitchFamily="18" charset="0"/>
                <a:cs typeface="Times New Roman" panose="02020603050405020304" pitchFamily="18" charset="0"/>
              </a:rPr>
              <a:t>.</a:t>
            </a:r>
          </a:p>
          <a:p>
            <a:pPr marL="285750" indent="-285750" algn="just">
              <a:buFont typeface="Wingdings" panose="05000000000000000000" pitchFamily="2" charset="2"/>
              <a:buChar char="v"/>
            </a:pPr>
            <a:r>
              <a:rPr lang="uk-UA" sz="1600" dirty="0">
                <a:solidFill>
                  <a:schemeClr val="tx1"/>
                </a:solidFill>
                <a:latin typeface="Century" panose="02040604050505020304" pitchFamily="18" charset="0"/>
                <a:cs typeface="Times New Roman" panose="02020603050405020304" pitchFamily="18" charset="0"/>
              </a:rPr>
              <a:t> </a:t>
            </a:r>
            <a:r>
              <a:rPr lang="uk-UA" sz="1400" dirty="0">
                <a:solidFill>
                  <a:schemeClr val="tx1"/>
                </a:solidFill>
                <a:latin typeface="Century" panose="02040604050505020304" pitchFamily="18" charset="0"/>
                <a:cs typeface="Times New Roman" panose="02020603050405020304" pitchFamily="18" charset="0"/>
              </a:rPr>
              <a:t>Серед списку бажаних способів проведення вільного часу в пріоритеті залишаються прогулянки на свіжому повітрі (66,3%). Кожен другий опитаний прагне займатися хобі (56%), читати книги (52,1%), займатися спортом (49%). </a:t>
            </a:r>
            <a:endParaRPr lang="uk-UA" sz="14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6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6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6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6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600" dirty="0" smtClean="0">
              <a:solidFill>
                <a:schemeClr val="tx1"/>
              </a:solidFill>
              <a:latin typeface="Century" panose="02040604050505020304" pitchFamily="18" charset="0"/>
              <a:cs typeface="Times New Roman" panose="02020603050405020304" pitchFamily="18" charset="0"/>
            </a:endParaRPr>
          </a:p>
          <a:p>
            <a:endParaRPr lang="ru-RU" b="1" dirty="0" smtClean="0">
              <a:solidFill>
                <a:schemeClr val="tx1"/>
              </a:solidFill>
              <a:latin typeface="Century" panose="02040604050505020304" pitchFamily="18" charset="0"/>
              <a:cs typeface="Times New Roman" panose="02020603050405020304" pitchFamily="18" charset="0"/>
            </a:endParaRPr>
          </a:p>
          <a:p>
            <a:endParaRPr lang="uk-UA" sz="2400" dirty="0">
              <a:solidFill>
                <a:schemeClr val="tx1"/>
              </a:solidFill>
              <a:latin typeface="Century" panose="02040604050505020304" pitchFamily="18" charset="0"/>
              <a:cs typeface="Times New Roman" panose="02020603050405020304" pitchFamily="18" charset="0"/>
            </a:endParaRPr>
          </a:p>
        </p:txBody>
      </p:sp>
      <p:sp>
        <p:nvSpPr>
          <p:cNvPr id="11" name="Прямоугольник 10"/>
          <p:cNvSpPr/>
          <p:nvPr/>
        </p:nvSpPr>
        <p:spPr>
          <a:xfrm>
            <a:off x="4706912" y="731520"/>
            <a:ext cx="5026174" cy="6126481"/>
          </a:xfrm>
          <a:prstGeom prst="rect">
            <a:avLst/>
          </a:prstGeom>
          <a:solidFill>
            <a:schemeClr val="accent1">
              <a:lumMod val="40000"/>
              <a:lumOff val="6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smtClean="0"/>
          </a:p>
        </p:txBody>
      </p:sp>
      <p:sp>
        <p:nvSpPr>
          <p:cNvPr id="12" name="Прямоугольник 11">
            <a:extLst>
              <a:ext uri="{FF2B5EF4-FFF2-40B4-BE49-F238E27FC236}">
                <a16:creationId xmlns:a16="http://schemas.microsoft.com/office/drawing/2014/main" xmlns="" id="{0E82381B-B2D9-4032-8D22-056686E514B6}"/>
              </a:ext>
            </a:extLst>
          </p:cNvPr>
          <p:cNvSpPr/>
          <p:nvPr/>
        </p:nvSpPr>
        <p:spPr>
          <a:xfrm>
            <a:off x="4706911" y="1888760"/>
            <a:ext cx="5108522" cy="46568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sz="2000" b="1" dirty="0" smtClean="0">
              <a:solidFill>
                <a:schemeClr val="tx1"/>
              </a:solidFill>
              <a:latin typeface="Century" panose="02040604050505020304" pitchFamily="18" charset="0"/>
              <a:cs typeface="Times New Roman" panose="02020603050405020304" pitchFamily="18" charset="0"/>
            </a:endParaRPr>
          </a:p>
          <a:p>
            <a:pPr algn="just"/>
            <a:r>
              <a:rPr lang="uk-UA" sz="2000" b="1" dirty="0" smtClean="0">
                <a:solidFill>
                  <a:schemeClr val="tx1"/>
                </a:solidFill>
                <a:latin typeface="Century" panose="02040604050505020304" pitchFamily="18" charset="0"/>
                <a:cs typeface="Times New Roman" panose="02020603050405020304" pitchFamily="18" charset="0"/>
              </a:rPr>
              <a:t>Взаємопідтримка між учасниками освітнього процесу у воєнний </a:t>
            </a:r>
            <a:r>
              <a:rPr lang="ru-RU" sz="2000" b="1" dirty="0" smtClean="0">
                <a:solidFill>
                  <a:schemeClr val="tx1"/>
                </a:solidFill>
                <a:latin typeface="Century" panose="02040604050505020304" pitchFamily="18" charset="0"/>
                <a:cs typeface="Times New Roman" panose="02020603050405020304" pitchFamily="18" charset="0"/>
              </a:rPr>
              <a:t>час</a:t>
            </a:r>
            <a:endParaRPr lang="ru-RU" sz="2000" b="1" dirty="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r>
              <a:rPr lang="ru-RU" sz="1400" dirty="0">
                <a:solidFill>
                  <a:schemeClr val="tx1"/>
                </a:solidFill>
                <a:latin typeface="Century" panose="02040604050505020304" pitchFamily="18" charset="0"/>
                <a:cs typeface="Times New Roman" panose="02020603050405020304" pitchFamily="18" charset="0"/>
              </a:rPr>
              <a:t> </a:t>
            </a:r>
            <a:r>
              <a:rPr lang="uk-UA" sz="1400" dirty="0" smtClean="0">
                <a:solidFill>
                  <a:schemeClr val="tx1"/>
                </a:solidFill>
                <a:latin typeface="Century" panose="02040604050505020304" pitchFamily="18" charset="0"/>
                <a:cs typeface="Times New Roman" panose="02020603050405020304" pitchFamily="18" charset="0"/>
              </a:rPr>
              <a:t>Майже всі педагоги (92,1%) надають психологічну підтримку учням з початку нового навчального року. 73,3% опитаних поширюють актуальну інформацію, що стосується насамперед безпеки в умовах воєнного стану, дві третини вчителів (67,9%) спілкуються з учнями та підтримують їх у чатах месенджерів. Організація спільних занять для учнів та їх батьків поки не досить поширена практика серед педагогів (</a:t>
            </a:r>
            <a:r>
              <a:rPr lang="uk-UA" sz="1400" dirty="0">
                <a:solidFill>
                  <a:schemeClr val="tx1"/>
                </a:solidFill>
                <a:latin typeface="Century" panose="02040604050505020304" pitchFamily="18" charset="0"/>
                <a:cs typeface="Times New Roman" panose="02020603050405020304" pitchFamily="18" charset="0"/>
              </a:rPr>
              <a:t>16,6%) . </a:t>
            </a:r>
            <a:endParaRPr lang="uk-UA" sz="14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r>
              <a:rPr lang="uk-UA" sz="1400" dirty="0" smtClean="0">
                <a:solidFill>
                  <a:schemeClr val="tx1"/>
                </a:solidFill>
                <a:latin typeface="Century" panose="02040604050505020304" pitchFamily="18" charset="0"/>
                <a:cs typeface="Times New Roman" panose="02020603050405020304" pitchFamily="18" charset="0"/>
              </a:rPr>
              <a:t>Щодо комунікації з батьками, то більшість учителів спілкуються з ними онлайн </a:t>
            </a:r>
            <a:r>
              <a:rPr lang="uk-UA" sz="1400" dirty="0">
                <a:solidFill>
                  <a:schemeClr val="tx1"/>
                </a:solidFill>
                <a:latin typeface="Century" panose="02040604050505020304" pitchFamily="18" charset="0"/>
                <a:cs typeface="Times New Roman" panose="02020603050405020304" pitchFamily="18" charset="0"/>
              </a:rPr>
              <a:t>(75</a:t>
            </a:r>
            <a:r>
              <a:rPr lang="uk-UA" sz="1400" dirty="0" smtClean="0">
                <a:solidFill>
                  <a:schemeClr val="tx1"/>
                </a:solidFill>
                <a:latin typeface="Century" panose="02040604050505020304" pitchFamily="18" charset="0"/>
                <a:cs typeface="Times New Roman" panose="02020603050405020304" pitchFamily="18" charset="0"/>
              </a:rPr>
              <a:t>%). 70,6</a:t>
            </a:r>
            <a:r>
              <a:rPr lang="uk-UA" sz="1400" dirty="0">
                <a:solidFill>
                  <a:schemeClr val="tx1"/>
                </a:solidFill>
                <a:latin typeface="Century" panose="02040604050505020304" pitchFamily="18" charset="0"/>
                <a:cs typeface="Times New Roman" panose="02020603050405020304" pitchFamily="18" charset="0"/>
              </a:rPr>
              <a:t>% респондентів надають психологічну підтримку </a:t>
            </a:r>
            <a:r>
              <a:rPr lang="uk-UA" sz="1400" dirty="0" smtClean="0">
                <a:solidFill>
                  <a:schemeClr val="tx1"/>
                </a:solidFill>
                <a:latin typeface="Century" panose="02040604050505020304" pitchFamily="18" charset="0"/>
                <a:cs typeface="Times New Roman" panose="02020603050405020304" pitchFamily="18" charset="0"/>
              </a:rPr>
              <a:t>батькам. Половина </a:t>
            </a:r>
            <a:r>
              <a:rPr lang="uk-UA" sz="1400" dirty="0">
                <a:solidFill>
                  <a:schemeClr val="tx1"/>
                </a:solidFill>
                <a:latin typeface="Century" panose="02040604050505020304" pitchFamily="18" charset="0"/>
                <a:cs typeface="Times New Roman" panose="02020603050405020304" pitchFamily="18" charset="0"/>
              </a:rPr>
              <a:t>опитаних (49,2%) рекомендує </a:t>
            </a:r>
            <a:r>
              <a:rPr lang="uk-UA" sz="1400" dirty="0" smtClean="0">
                <a:solidFill>
                  <a:schemeClr val="tx1"/>
                </a:solidFill>
                <a:latin typeface="Century" panose="02040604050505020304" pitchFamily="18" charset="0"/>
                <a:cs typeface="Times New Roman" panose="02020603050405020304" pitchFamily="18" charset="0"/>
              </a:rPr>
              <a:t>батькам навчальний </a:t>
            </a:r>
            <a:r>
              <a:rPr lang="uk-UA" sz="1400" dirty="0">
                <a:solidFill>
                  <a:schemeClr val="tx1"/>
                </a:solidFill>
                <a:latin typeface="Century" panose="02040604050505020304" pitchFamily="18" charset="0"/>
                <a:cs typeface="Times New Roman" panose="02020603050405020304" pitchFamily="18" charset="0"/>
              </a:rPr>
              <a:t>контент, розроблений </a:t>
            </a:r>
            <a:r>
              <a:rPr lang="uk-UA" sz="1400" dirty="0" smtClean="0">
                <a:solidFill>
                  <a:schemeClr val="tx1"/>
                </a:solidFill>
                <a:latin typeface="Century" panose="02040604050505020304" pitchFamily="18" charset="0"/>
                <a:cs typeface="Times New Roman" panose="02020603050405020304" pitchFamily="18" charset="0"/>
              </a:rPr>
              <a:t>Департаментом </a:t>
            </a:r>
            <a:r>
              <a:rPr lang="uk-UA" sz="1400" dirty="0">
                <a:solidFill>
                  <a:schemeClr val="tx1"/>
                </a:solidFill>
                <a:latin typeface="Century" panose="02040604050505020304" pitchFamily="18" charset="0"/>
                <a:cs typeface="Times New Roman" panose="02020603050405020304" pitchFamily="18" charset="0"/>
              </a:rPr>
              <a:t>освіти та науки міста Києва та КНП «ОСВІТНЯ АГЕНЦІЯ МІСТА КИЄВА</a:t>
            </a:r>
            <a:r>
              <a:rPr lang="uk-UA" sz="1400" dirty="0" smtClean="0">
                <a:solidFill>
                  <a:schemeClr val="tx1"/>
                </a:solidFill>
                <a:latin typeface="Century" panose="02040604050505020304" pitchFamily="18" charset="0"/>
                <a:cs typeface="Times New Roman" panose="02020603050405020304" pitchFamily="18" charset="0"/>
              </a:rPr>
              <a:t>».</a:t>
            </a:r>
            <a:endParaRPr lang="uk-UA" sz="1400" dirty="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r>
              <a:rPr lang="uk-UA" sz="1400" dirty="0">
                <a:solidFill>
                  <a:schemeClr val="tx1"/>
                </a:solidFill>
                <a:latin typeface="Century" panose="02040604050505020304" pitchFamily="18" charset="0"/>
                <a:cs typeface="Times New Roman" panose="02020603050405020304" pitchFamily="18" charset="0"/>
              </a:rPr>
              <a:t>Найбільшу підтримку </a:t>
            </a:r>
            <a:r>
              <a:rPr lang="uk-UA" sz="1400" dirty="0" smtClean="0">
                <a:solidFill>
                  <a:schemeClr val="tx1"/>
                </a:solidFill>
                <a:latin typeface="Century" panose="02040604050505020304" pitchFamily="18" charset="0"/>
                <a:cs typeface="Times New Roman" panose="02020603050405020304" pitchFamily="18" charset="0"/>
              </a:rPr>
              <a:t>педагоги отримують </a:t>
            </a:r>
            <a:r>
              <a:rPr lang="uk-UA" sz="1400" dirty="0">
                <a:solidFill>
                  <a:schemeClr val="tx1"/>
                </a:solidFill>
                <a:latin typeface="Century" panose="02040604050505020304" pitchFamily="18" charset="0"/>
                <a:cs typeface="Times New Roman" panose="02020603050405020304" pitchFamily="18" charset="0"/>
              </a:rPr>
              <a:t>від адміністрації закладу та колег: відповідно 62,5% та 59,5% опитаних стверджують, що ці суб’єкти освітнього процесу надають їм підтримку повною мірою, третина оцінює цю підтримку як часткову. Учителі найменше </a:t>
            </a:r>
            <a:r>
              <a:rPr lang="uk-UA" sz="1400" dirty="0" smtClean="0">
                <a:solidFill>
                  <a:schemeClr val="tx1"/>
                </a:solidFill>
                <a:latin typeface="Century" panose="02040604050505020304" pitchFamily="18" charset="0"/>
                <a:cs typeface="Times New Roman" panose="02020603050405020304" pitchFamily="18" charset="0"/>
              </a:rPr>
              <a:t>відчувають підтримку від батьків учнів: </a:t>
            </a:r>
            <a:r>
              <a:rPr lang="uk-UA" sz="1400" dirty="0">
                <a:solidFill>
                  <a:schemeClr val="tx1"/>
                </a:solidFill>
                <a:latin typeface="Century" panose="02040604050505020304" pitchFamily="18" charset="0"/>
                <a:cs typeface="Times New Roman" panose="02020603050405020304" pitchFamily="18" charset="0"/>
              </a:rPr>
              <a:t>16,9% опитаних декларують її відсутність взагалі, 55,6% − вважають </a:t>
            </a:r>
            <a:r>
              <a:rPr lang="uk-UA" sz="1400" dirty="0" smtClean="0">
                <a:solidFill>
                  <a:schemeClr val="tx1"/>
                </a:solidFill>
                <a:latin typeface="Century" panose="02040604050505020304" pitchFamily="18" charset="0"/>
                <a:cs typeface="Times New Roman" panose="02020603050405020304" pitchFamily="18" charset="0"/>
              </a:rPr>
              <a:t>її </a:t>
            </a:r>
            <a:r>
              <a:rPr lang="uk-UA" sz="1400" dirty="0">
                <a:solidFill>
                  <a:schemeClr val="tx1"/>
                </a:solidFill>
                <a:latin typeface="Century" panose="02040604050505020304" pitchFamily="18" charset="0"/>
                <a:cs typeface="Times New Roman" panose="02020603050405020304" pitchFamily="18" charset="0"/>
              </a:rPr>
              <a:t>недостатньою. </a:t>
            </a:r>
            <a:endParaRPr lang="uk-UA" sz="14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6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600" dirty="0">
              <a:solidFill>
                <a:schemeClr val="tx1"/>
              </a:solidFill>
              <a:latin typeface="Century" panose="02040604050505020304" pitchFamily="18" charset="0"/>
              <a:cs typeface="Times New Roman" panose="02020603050405020304" pitchFamily="18" charset="0"/>
            </a:endParaRPr>
          </a:p>
          <a:p>
            <a:endParaRPr lang="ru-RU" b="1" dirty="0" smtClean="0">
              <a:solidFill>
                <a:schemeClr val="tx1"/>
              </a:solidFill>
              <a:latin typeface="Century" panose="02040604050505020304" pitchFamily="18" charset="0"/>
              <a:cs typeface="Times New Roman" panose="02020603050405020304" pitchFamily="18" charset="0"/>
            </a:endParaRPr>
          </a:p>
          <a:p>
            <a:endParaRPr lang="uk-UA" sz="2400" dirty="0">
              <a:solidFill>
                <a:schemeClr val="tx1"/>
              </a:solidFill>
              <a:latin typeface="Century" panose="02040604050505020304" pitchFamily="18" charset="0"/>
              <a:cs typeface="Times New Roman" panose="02020603050405020304" pitchFamily="18" charset="0"/>
            </a:endParaRPr>
          </a:p>
        </p:txBody>
      </p:sp>
      <p:pic>
        <p:nvPicPr>
          <p:cNvPr id="7" name="Рисунок 6">
            <a:extLst>
              <a:ext uri="{FF2B5EF4-FFF2-40B4-BE49-F238E27FC236}">
                <a16:creationId xmlns:a16="http://schemas.microsoft.com/office/drawing/2014/main" xmlns="" id="{216CB302-CA55-E903-9493-89826C51495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759" t="12311" r="11244" b="44467"/>
          <a:stretch/>
        </p:blipFill>
        <p:spPr>
          <a:xfrm>
            <a:off x="28914" y="85546"/>
            <a:ext cx="1343420" cy="513375"/>
          </a:xfrm>
          <a:prstGeom prst="rect">
            <a:avLst/>
          </a:prstGeom>
        </p:spPr>
      </p:pic>
    </p:spTree>
    <p:extLst>
      <p:ext uri="{BB962C8B-B14F-4D97-AF65-F5344CB8AC3E}">
        <p14:creationId xmlns:p14="http://schemas.microsoft.com/office/powerpoint/2010/main" val="2466784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2016358"/>
            <a:ext cx="9906000" cy="2983343"/>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108641" y="2609215"/>
            <a:ext cx="9688717" cy="17976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600" b="1" dirty="0">
                <a:solidFill>
                  <a:schemeClr val="tx1"/>
                </a:solidFill>
                <a:latin typeface="Century" panose="02040604050505020304" pitchFamily="18" charset="0"/>
                <a:cs typeface="Times New Roman" panose="02020603050405020304" pitchFamily="18" charset="0"/>
              </a:rPr>
              <a:t>3</a:t>
            </a:r>
            <a:r>
              <a:rPr lang="uk-UA" sz="3600" b="1" dirty="0" smtClean="0">
                <a:solidFill>
                  <a:schemeClr val="tx1"/>
                </a:solidFill>
                <a:latin typeface="Century" panose="02040604050505020304" pitchFamily="18" charset="0"/>
                <a:cs typeface="Times New Roman" panose="02020603050405020304" pitchFamily="18" charset="0"/>
              </a:rPr>
              <a:t>. Оцінка педагогами стану власного здоров’я</a:t>
            </a:r>
            <a:endParaRPr lang="uk-UA" sz="3600" b="1" dirty="0">
              <a:solidFill>
                <a:schemeClr val="tx1"/>
              </a:solidFill>
              <a:latin typeface="Century" panose="02040604050505020304" pitchFamily="18" charset="0"/>
              <a:cs typeface="Times New Roman" panose="02020603050405020304" pitchFamily="18" charset="0"/>
            </a:endParaRPr>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16473" t="9377" r="11751" b="11619"/>
          <a:stretch/>
        </p:blipFill>
        <p:spPr>
          <a:xfrm>
            <a:off x="7885308" y="0"/>
            <a:ext cx="1656899" cy="1209368"/>
          </a:xfrm>
          <a:prstGeom prst="rect">
            <a:avLst/>
          </a:prstGeom>
        </p:spPr>
      </p:pic>
    </p:spTree>
    <p:extLst>
      <p:ext uri="{BB962C8B-B14F-4D97-AF65-F5344CB8AC3E}">
        <p14:creationId xmlns:p14="http://schemas.microsoft.com/office/powerpoint/2010/main" val="155853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076" y="-10067"/>
            <a:ext cx="9905999" cy="5753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a:extLst>
              <a:ext uri="{FF2B5EF4-FFF2-40B4-BE49-F238E27FC236}">
                <a16:creationId xmlns:a16="http://schemas.microsoft.com/office/drawing/2014/main" xmlns="" id="{216CB302-CA55-E903-9493-89826C5149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759" t="12311" r="11244" b="44467"/>
          <a:stretch/>
        </p:blipFill>
        <p:spPr>
          <a:xfrm>
            <a:off x="-6076" y="48108"/>
            <a:ext cx="1201068" cy="458977"/>
          </a:xfrm>
          <a:prstGeom prst="rect">
            <a:avLst/>
          </a:prstGeom>
        </p:spPr>
      </p:pic>
      <p:sp>
        <p:nvSpPr>
          <p:cNvPr id="8" name="Прямоугольник 5"/>
          <p:cNvSpPr/>
          <p:nvPr/>
        </p:nvSpPr>
        <p:spPr>
          <a:xfrm>
            <a:off x="575659" y="86448"/>
            <a:ext cx="9080472" cy="400110"/>
          </a:xfrm>
          <a:prstGeom prst="rect">
            <a:avLst/>
          </a:prstGeom>
        </p:spPr>
        <p:txBody>
          <a:bodyPr wrap="square">
            <a:spAutoFit/>
          </a:bodyPr>
          <a:lstStyle/>
          <a:p>
            <a:pPr algn="ctr"/>
            <a:r>
              <a:rPr lang="ru-RU" sz="2000" b="1" dirty="0" smtClean="0">
                <a:latin typeface="Century" panose="02040604050505020304" pitchFamily="18" charset="0"/>
                <a:cs typeface="Times New Roman" panose="02020603050405020304" pitchFamily="18" charset="0"/>
              </a:rPr>
              <a:t>ЯК УЧИТЕЛІ ОЦІНЮЮТЬ СВІЙ СТАН ЗДОРОВ’Я? (%) </a:t>
            </a:r>
            <a:endParaRPr lang="uk-UA" sz="2000" b="1" dirty="0">
              <a:latin typeface="Century" panose="02040604050505020304" pitchFamily="18" charset="0"/>
              <a:cs typeface="Times New Roman" panose="02020603050405020304" pitchFamily="18" charset="0"/>
            </a:endParaRPr>
          </a:p>
        </p:txBody>
      </p:sp>
      <p:sp>
        <p:nvSpPr>
          <p:cNvPr id="27" name="Прямоугольник 26"/>
          <p:cNvSpPr/>
          <p:nvPr/>
        </p:nvSpPr>
        <p:spPr>
          <a:xfrm>
            <a:off x="77440" y="5774643"/>
            <a:ext cx="9738965" cy="951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a:t>
            </a:r>
          </a:p>
          <a:p>
            <a:pPr algn="just"/>
            <a:r>
              <a:rPr lang="ru-RU" sz="1600" dirty="0" smtClean="0">
                <a:solidFill>
                  <a:schemeClr val="tx1"/>
                </a:solidFill>
                <a:latin typeface="Times New Roman" panose="02020603050405020304" pitchFamily="18" charset="0"/>
                <a:cs typeface="Times New Roman" panose="02020603050405020304" pitchFamily="18" charset="0"/>
              </a:rPr>
              <a:t>Половина </a:t>
            </a:r>
            <a:r>
              <a:rPr lang="uk-UA" sz="1600" dirty="0" smtClean="0">
                <a:solidFill>
                  <a:schemeClr val="tx1"/>
                </a:solidFill>
                <a:latin typeface="Times New Roman" panose="02020603050405020304" pitchFamily="18" charset="0"/>
                <a:cs typeface="Times New Roman" panose="02020603050405020304" pitchFamily="18" charset="0"/>
              </a:rPr>
              <a:t>педагогів (49,4%) оцінює своє здоров’я як задовільне</a:t>
            </a:r>
            <a:r>
              <a:rPr lang="uk-UA" sz="1600" dirty="0" smtClean="0">
                <a:solidFill>
                  <a:schemeClr val="tx1"/>
                </a:solidFill>
                <a:latin typeface="Century" panose="02040604050505020304" pitchFamily="18" charset="0"/>
                <a:cs typeface="Times New Roman" panose="02020603050405020304" pitchFamily="18" charset="0"/>
              </a:rPr>
              <a:t>. 44,7% опитаних зазначають, що мають добрий стан здоров’я (добрий + дуже добрий), 5,9% − поганий (поганий + дуже поганий).</a:t>
            </a:r>
            <a:endParaRPr lang="uk-UA" sz="1600" dirty="0">
              <a:solidFill>
                <a:schemeClr val="tx1"/>
              </a:solidFill>
              <a:latin typeface="Century" panose="02040604050505020304" pitchFamily="18" charset="0"/>
              <a:cs typeface="Times New Roman" panose="02020603050405020304" pitchFamily="18" charset="0"/>
            </a:endParaRPr>
          </a:p>
          <a:p>
            <a:pPr algn="just"/>
            <a:endParaRPr lang="uk-UA" sz="2000" dirty="0">
              <a:solidFill>
                <a:schemeClr val="tx1"/>
              </a:solidFill>
              <a:latin typeface="Times New Roman" panose="02020603050405020304" pitchFamily="18" charset="0"/>
              <a:cs typeface="Times New Roman" panose="02020603050405020304" pitchFamily="18" charset="0"/>
            </a:endParaRPr>
          </a:p>
        </p:txBody>
      </p:sp>
      <p:graphicFrame>
        <p:nvGraphicFramePr>
          <p:cNvPr id="7" name="Диаграмма 6"/>
          <p:cNvGraphicFramePr>
            <a:graphicFrameLocks/>
          </p:cNvGraphicFramePr>
          <p:nvPr>
            <p:extLst>
              <p:ext uri="{D42A27DB-BD31-4B8C-83A1-F6EECF244321}">
                <p14:modId xmlns:p14="http://schemas.microsoft.com/office/powerpoint/2010/main" val="402710990"/>
              </p:ext>
            </p:extLst>
          </p:nvPr>
        </p:nvGraphicFramePr>
        <p:xfrm>
          <a:off x="77443" y="824009"/>
          <a:ext cx="9420518" cy="469188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97190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xmlns="" id="{216CB302-CA55-E903-9493-89826C5149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759" t="12311" r="11244" b="44467"/>
          <a:stretch/>
        </p:blipFill>
        <p:spPr>
          <a:xfrm>
            <a:off x="49631" y="19361"/>
            <a:ext cx="1201068" cy="458977"/>
          </a:xfrm>
          <a:prstGeom prst="rect">
            <a:avLst/>
          </a:prstGeom>
        </p:spPr>
      </p:pic>
      <p:sp>
        <p:nvSpPr>
          <p:cNvPr id="5" name="Прямоугольник 5"/>
          <p:cNvSpPr/>
          <p:nvPr/>
        </p:nvSpPr>
        <p:spPr>
          <a:xfrm>
            <a:off x="575659" y="86448"/>
            <a:ext cx="9080472" cy="400110"/>
          </a:xfrm>
          <a:prstGeom prst="rect">
            <a:avLst/>
          </a:prstGeom>
        </p:spPr>
        <p:txBody>
          <a:bodyPr wrap="square">
            <a:spAutoFit/>
          </a:bodyPr>
          <a:lstStyle/>
          <a:p>
            <a:pPr algn="ctr"/>
            <a:r>
              <a:rPr lang="ru-RU" sz="2000" b="1" dirty="0" smtClean="0">
                <a:latin typeface="Century" panose="02040604050505020304" pitchFamily="18" charset="0"/>
                <a:cs typeface="Times New Roman" panose="02020603050405020304" pitchFamily="18" charset="0"/>
              </a:rPr>
              <a:t>ОЦІНКА ВЧИТЕЛЯМИ ВЛАСНОГО СТАНУ ЗДОРОВ’Я (%) </a:t>
            </a:r>
            <a:endParaRPr lang="uk-UA" sz="2000" b="1" dirty="0">
              <a:latin typeface="Century" panose="02040604050505020304" pitchFamily="18" charset="0"/>
              <a:cs typeface="Times New Roman" panose="02020603050405020304" pitchFamily="18" charset="0"/>
            </a:endParaRPr>
          </a:p>
        </p:txBody>
      </p:sp>
      <p:sp>
        <p:nvSpPr>
          <p:cNvPr id="6" name="Прямоугольник 5"/>
          <p:cNvSpPr/>
          <p:nvPr/>
        </p:nvSpPr>
        <p:spPr>
          <a:xfrm>
            <a:off x="863887" y="573006"/>
            <a:ext cx="3280410" cy="307777"/>
          </a:xfrm>
          <a:prstGeom prst="rect">
            <a:avLst/>
          </a:prstGeom>
        </p:spPr>
        <p:txBody>
          <a:bodyPr wrap="square">
            <a:spAutoFit/>
          </a:bodyPr>
          <a:lstStyle/>
          <a:p>
            <a:pPr algn="ctr"/>
            <a:r>
              <a:rPr lang="uk-UA" sz="1400" b="1" i="1" dirty="0" smtClean="0">
                <a:solidFill>
                  <a:srgbClr val="00AEEF"/>
                </a:solidFill>
                <a:latin typeface="Century" panose="02040604050505020304" pitchFamily="18" charset="0"/>
                <a:cs typeface="Times New Roman" panose="02020603050405020304" pitchFamily="18" charset="0"/>
              </a:rPr>
              <a:t>У РОЗРІЗІ СТАТІ ТА ВІКУ</a:t>
            </a:r>
            <a:endParaRPr lang="uk-UA" sz="1400" b="1" i="1" dirty="0">
              <a:solidFill>
                <a:srgbClr val="00AEEF"/>
              </a:solidFill>
              <a:latin typeface="Century" panose="02040604050505020304" pitchFamily="18" charset="0"/>
              <a:cs typeface="Times New Roman" panose="02020603050405020304" pitchFamily="18" charset="0"/>
            </a:endParaRPr>
          </a:p>
        </p:txBody>
      </p:sp>
      <p:grpSp>
        <p:nvGrpSpPr>
          <p:cNvPr id="90" name="Группа 89"/>
          <p:cNvGrpSpPr/>
          <p:nvPr/>
        </p:nvGrpSpPr>
        <p:grpSpPr>
          <a:xfrm>
            <a:off x="420803" y="880783"/>
            <a:ext cx="9390184" cy="4570646"/>
            <a:chOff x="636938" y="1051075"/>
            <a:chExt cx="9385657" cy="4570646"/>
          </a:xfrm>
        </p:grpSpPr>
        <p:sp>
          <p:nvSpPr>
            <p:cNvPr id="89" name="Прямоугольник 88"/>
            <p:cNvSpPr/>
            <p:nvPr/>
          </p:nvSpPr>
          <p:spPr>
            <a:xfrm>
              <a:off x="8066823" y="2544432"/>
              <a:ext cx="1026562" cy="38345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7" name="Группа 6"/>
            <p:cNvGrpSpPr/>
            <p:nvPr/>
          </p:nvGrpSpPr>
          <p:grpSpPr>
            <a:xfrm>
              <a:off x="636938" y="1051075"/>
              <a:ext cx="9385657" cy="4570646"/>
              <a:chOff x="367946" y="726611"/>
              <a:chExt cx="9385657" cy="4570646"/>
            </a:xfrm>
          </p:grpSpPr>
          <p:sp>
            <p:nvSpPr>
              <p:cNvPr id="8" name="Прямоугольник 7"/>
              <p:cNvSpPr/>
              <p:nvPr/>
            </p:nvSpPr>
            <p:spPr>
              <a:xfrm>
                <a:off x="1098302" y="739249"/>
                <a:ext cx="3790336" cy="307777"/>
              </a:xfrm>
              <a:prstGeom prst="rect">
                <a:avLst/>
              </a:prstGeom>
            </p:spPr>
            <p:txBody>
              <a:bodyPr wrap="square">
                <a:spAutoFit/>
              </a:bodyPr>
              <a:lstStyle/>
              <a:p>
                <a:pPr algn="ctr"/>
                <a:r>
                  <a:rPr lang="uk-UA" sz="1400" b="1" i="1" dirty="0" smtClean="0">
                    <a:latin typeface="Century" panose="02040604050505020304" pitchFamily="18" charset="0"/>
                    <a:cs typeface="Times New Roman" panose="02020603050405020304" pitchFamily="18" charset="0"/>
                  </a:rPr>
                  <a:t>Добрий (добрий + дуже добрий)</a:t>
                </a:r>
                <a:endParaRPr lang="uk-UA" sz="1400" b="1" i="1" dirty="0">
                  <a:latin typeface="Century" panose="02040604050505020304" pitchFamily="18" charset="0"/>
                  <a:cs typeface="Times New Roman" panose="02020603050405020304" pitchFamily="18" charset="0"/>
                </a:endParaRPr>
              </a:p>
            </p:txBody>
          </p:sp>
          <p:sp>
            <p:nvSpPr>
              <p:cNvPr id="9" name="Прямоугольник 8"/>
              <p:cNvSpPr/>
              <p:nvPr/>
            </p:nvSpPr>
            <p:spPr>
              <a:xfrm>
                <a:off x="4347954" y="726611"/>
                <a:ext cx="3445211" cy="307777"/>
              </a:xfrm>
              <a:prstGeom prst="rect">
                <a:avLst/>
              </a:prstGeom>
            </p:spPr>
            <p:txBody>
              <a:bodyPr wrap="square">
                <a:spAutoFit/>
              </a:bodyPr>
              <a:lstStyle/>
              <a:p>
                <a:pPr algn="ctr"/>
                <a:r>
                  <a:rPr lang="uk-UA" sz="1400" b="1" i="1" dirty="0" smtClean="0">
                    <a:latin typeface="Century" panose="02040604050505020304" pitchFamily="18" charset="0"/>
                    <a:cs typeface="Times New Roman" panose="02020603050405020304" pitchFamily="18" charset="0"/>
                  </a:rPr>
                  <a:t>Поганий (поганий + дуже поганий)</a:t>
                </a:r>
                <a:endParaRPr lang="uk-UA" sz="1400" b="1" i="1" dirty="0">
                  <a:latin typeface="Century" panose="02040604050505020304" pitchFamily="18" charset="0"/>
                  <a:cs typeface="Times New Roman" panose="02020603050405020304" pitchFamily="18" charset="0"/>
                </a:endParaRPr>
              </a:p>
            </p:txBody>
          </p:sp>
          <p:sp>
            <p:nvSpPr>
              <p:cNvPr id="10" name="Прямоугольник 9"/>
              <p:cNvSpPr/>
              <p:nvPr/>
            </p:nvSpPr>
            <p:spPr>
              <a:xfrm>
                <a:off x="7622513" y="739412"/>
                <a:ext cx="1525295" cy="307777"/>
              </a:xfrm>
              <a:prstGeom prst="rect">
                <a:avLst/>
              </a:prstGeom>
            </p:spPr>
            <p:txBody>
              <a:bodyPr wrap="square">
                <a:spAutoFit/>
              </a:bodyPr>
              <a:lstStyle/>
              <a:p>
                <a:pPr algn="ctr"/>
                <a:r>
                  <a:rPr lang="uk-UA" sz="1400" b="1" i="1" dirty="0" smtClean="0">
                    <a:latin typeface="Century" panose="02040604050505020304" pitchFamily="18" charset="0"/>
                    <a:cs typeface="Times New Roman" panose="02020603050405020304" pitchFamily="18" charset="0"/>
                  </a:rPr>
                  <a:t>Задовільний</a:t>
                </a:r>
                <a:endParaRPr lang="uk-UA" sz="1400" b="1" i="1" dirty="0">
                  <a:latin typeface="Century" panose="02040604050505020304" pitchFamily="18" charset="0"/>
                  <a:cs typeface="Times New Roman" panose="02020603050405020304" pitchFamily="18" charset="0"/>
                </a:endParaRPr>
              </a:p>
            </p:txBody>
          </p:sp>
          <p:grpSp>
            <p:nvGrpSpPr>
              <p:cNvPr id="11" name="Группа 10"/>
              <p:cNvGrpSpPr/>
              <p:nvPr/>
            </p:nvGrpSpPr>
            <p:grpSpPr>
              <a:xfrm>
                <a:off x="621003" y="1142325"/>
                <a:ext cx="8882731" cy="404799"/>
                <a:chOff x="621003" y="1142325"/>
                <a:chExt cx="8882731" cy="404799"/>
              </a:xfrm>
            </p:grpSpPr>
            <p:sp>
              <p:nvSpPr>
                <p:cNvPr id="74" name="Прямоугольник 73"/>
                <p:cNvSpPr/>
                <p:nvPr/>
              </p:nvSpPr>
              <p:spPr>
                <a:xfrm flipH="1">
                  <a:off x="4593880" y="1163665"/>
                  <a:ext cx="318419" cy="36806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75" name="Группа 74"/>
                <p:cNvGrpSpPr/>
                <p:nvPr/>
              </p:nvGrpSpPr>
              <p:grpSpPr>
                <a:xfrm>
                  <a:off x="621003" y="1142325"/>
                  <a:ext cx="8882731" cy="404799"/>
                  <a:chOff x="621003" y="1142325"/>
                  <a:chExt cx="8882731" cy="404799"/>
                </a:xfrm>
              </p:grpSpPr>
              <p:sp>
                <p:nvSpPr>
                  <p:cNvPr id="76" name="Прямоугольник 75"/>
                  <p:cNvSpPr/>
                  <p:nvPr/>
                </p:nvSpPr>
                <p:spPr>
                  <a:xfrm>
                    <a:off x="3081104" y="1148277"/>
                    <a:ext cx="1547470" cy="383458"/>
                  </a:xfrm>
                  <a:prstGeom prst="rect">
                    <a:avLst/>
                  </a:prstGeom>
                  <a:solidFill>
                    <a:srgbClr val="FF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7" name="Прямоугольник 76"/>
                  <p:cNvSpPr/>
                  <p:nvPr/>
                </p:nvSpPr>
                <p:spPr>
                  <a:xfrm>
                    <a:off x="7784968" y="1163666"/>
                    <a:ext cx="1718766" cy="38345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Прямоугольник 77"/>
                  <p:cNvSpPr/>
                  <p:nvPr/>
                </p:nvSpPr>
                <p:spPr>
                  <a:xfrm>
                    <a:off x="621003" y="1142325"/>
                    <a:ext cx="1306394" cy="369332"/>
                  </a:xfrm>
                  <a:prstGeom prst="rect">
                    <a:avLst/>
                  </a:prstGeom>
                </p:spPr>
                <p:txBody>
                  <a:bodyPr wrap="square">
                    <a:spAutoFit/>
                  </a:bodyPr>
                  <a:lstStyle/>
                  <a:p>
                    <a:pPr algn="ctr"/>
                    <a:r>
                      <a:rPr lang="uk-UA" b="1" dirty="0" smtClean="0">
                        <a:latin typeface="Century" panose="02040604050505020304" pitchFamily="18" charset="0"/>
                        <a:cs typeface="Times New Roman" panose="02020603050405020304" pitchFamily="18" charset="0"/>
                      </a:rPr>
                      <a:t>жіноча</a:t>
                    </a:r>
                    <a:endParaRPr lang="uk-UA" b="1" dirty="0">
                      <a:latin typeface="Century" panose="02040604050505020304" pitchFamily="18" charset="0"/>
                      <a:cs typeface="Times New Roman" panose="02020603050405020304" pitchFamily="18" charset="0"/>
                    </a:endParaRPr>
                  </a:p>
                </p:txBody>
              </p:sp>
              <p:sp>
                <p:nvSpPr>
                  <p:cNvPr id="79" name="Прямоугольник 78"/>
                  <p:cNvSpPr/>
                  <p:nvPr/>
                </p:nvSpPr>
                <p:spPr>
                  <a:xfrm>
                    <a:off x="3164185" y="1168685"/>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43,5</a:t>
                    </a:r>
                    <a:endParaRPr lang="uk-UA" sz="1600" b="1" dirty="0">
                      <a:latin typeface="Century" panose="02040604050505020304" pitchFamily="18" charset="0"/>
                      <a:cs typeface="Times New Roman" panose="02020603050405020304" pitchFamily="18" charset="0"/>
                    </a:endParaRPr>
                  </a:p>
                </p:txBody>
              </p:sp>
              <p:sp>
                <p:nvSpPr>
                  <p:cNvPr id="80" name="Прямоугольник 79"/>
                  <p:cNvSpPr/>
                  <p:nvPr/>
                </p:nvSpPr>
                <p:spPr>
                  <a:xfrm>
                    <a:off x="4366707" y="1194957"/>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5,7</a:t>
                    </a:r>
                    <a:endParaRPr lang="uk-UA" sz="1600" b="1" dirty="0">
                      <a:latin typeface="Century" panose="02040604050505020304" pitchFamily="18" charset="0"/>
                      <a:cs typeface="Times New Roman" panose="02020603050405020304" pitchFamily="18" charset="0"/>
                    </a:endParaRPr>
                  </a:p>
                </p:txBody>
              </p:sp>
              <p:sp>
                <p:nvSpPr>
                  <p:cNvPr id="81" name="Прямоугольник 80"/>
                  <p:cNvSpPr/>
                  <p:nvPr/>
                </p:nvSpPr>
                <p:spPr>
                  <a:xfrm>
                    <a:off x="8151730" y="1179369"/>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50,8</a:t>
                    </a:r>
                    <a:endParaRPr lang="uk-UA" sz="1600" b="1" dirty="0">
                      <a:latin typeface="Century" panose="02040604050505020304" pitchFamily="18" charset="0"/>
                      <a:cs typeface="Times New Roman" panose="02020603050405020304" pitchFamily="18" charset="0"/>
                    </a:endParaRPr>
                  </a:p>
                </p:txBody>
              </p:sp>
            </p:grpSp>
          </p:grpSp>
          <p:grpSp>
            <p:nvGrpSpPr>
              <p:cNvPr id="12" name="Группа 11"/>
              <p:cNvGrpSpPr/>
              <p:nvPr/>
            </p:nvGrpSpPr>
            <p:grpSpPr>
              <a:xfrm>
                <a:off x="602797" y="1617868"/>
                <a:ext cx="8427395" cy="493866"/>
                <a:chOff x="602612" y="1098811"/>
                <a:chExt cx="8427395" cy="493866"/>
              </a:xfrm>
            </p:grpSpPr>
            <p:sp>
              <p:nvSpPr>
                <p:cNvPr id="66" name="Прямоугольник 65"/>
                <p:cNvSpPr/>
                <p:nvPr/>
              </p:nvSpPr>
              <p:spPr>
                <a:xfrm>
                  <a:off x="4608169" y="1163665"/>
                  <a:ext cx="581437" cy="36806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67" name="Группа 66"/>
                <p:cNvGrpSpPr/>
                <p:nvPr/>
              </p:nvGrpSpPr>
              <p:grpSpPr>
                <a:xfrm>
                  <a:off x="602612" y="1098811"/>
                  <a:ext cx="8427395" cy="493866"/>
                  <a:chOff x="602612" y="1098811"/>
                  <a:chExt cx="8427395" cy="493866"/>
                </a:xfrm>
              </p:grpSpPr>
              <p:sp>
                <p:nvSpPr>
                  <p:cNvPr id="68" name="Прямоугольник 67"/>
                  <p:cNvSpPr/>
                  <p:nvPr/>
                </p:nvSpPr>
                <p:spPr>
                  <a:xfrm>
                    <a:off x="2602549" y="1148277"/>
                    <a:ext cx="2026026" cy="383458"/>
                  </a:xfrm>
                  <a:prstGeom prst="rect">
                    <a:avLst/>
                  </a:prstGeom>
                  <a:solidFill>
                    <a:srgbClr val="FF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Прямоугольник 68"/>
                  <p:cNvSpPr/>
                  <p:nvPr/>
                </p:nvSpPr>
                <p:spPr>
                  <a:xfrm flipH="1">
                    <a:off x="7784782" y="1209219"/>
                    <a:ext cx="1245225" cy="38345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0" name="Прямоугольник 69"/>
                  <p:cNvSpPr/>
                  <p:nvPr/>
                </p:nvSpPr>
                <p:spPr>
                  <a:xfrm>
                    <a:off x="602612" y="1098811"/>
                    <a:ext cx="1306394" cy="369332"/>
                  </a:xfrm>
                  <a:prstGeom prst="rect">
                    <a:avLst/>
                  </a:prstGeom>
                </p:spPr>
                <p:txBody>
                  <a:bodyPr wrap="square">
                    <a:spAutoFit/>
                  </a:bodyPr>
                  <a:lstStyle/>
                  <a:p>
                    <a:pPr algn="ctr"/>
                    <a:r>
                      <a:rPr lang="uk-UA" b="1" dirty="0" smtClean="0">
                        <a:latin typeface="Century" panose="02040604050505020304" pitchFamily="18" charset="0"/>
                        <a:cs typeface="Times New Roman" panose="02020603050405020304" pitchFamily="18" charset="0"/>
                      </a:rPr>
                      <a:t>чоловіча</a:t>
                    </a:r>
                    <a:endParaRPr lang="uk-UA" b="1" dirty="0">
                      <a:latin typeface="Century" panose="02040604050505020304" pitchFamily="18" charset="0"/>
                      <a:cs typeface="Times New Roman" panose="02020603050405020304" pitchFamily="18" charset="0"/>
                    </a:endParaRPr>
                  </a:p>
                </p:txBody>
              </p:sp>
              <p:sp>
                <p:nvSpPr>
                  <p:cNvPr id="71" name="Прямоугольник 70"/>
                  <p:cNvSpPr/>
                  <p:nvPr/>
                </p:nvSpPr>
                <p:spPr>
                  <a:xfrm>
                    <a:off x="3164426" y="1150966"/>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61</a:t>
                    </a:r>
                    <a:endParaRPr lang="uk-UA" sz="1600" b="1" dirty="0">
                      <a:latin typeface="Century" panose="02040604050505020304" pitchFamily="18" charset="0"/>
                      <a:cs typeface="Times New Roman" panose="02020603050405020304" pitchFamily="18" charset="0"/>
                    </a:endParaRPr>
                  </a:p>
                </p:txBody>
              </p:sp>
              <p:sp>
                <p:nvSpPr>
                  <p:cNvPr id="72" name="Прямоугольник 71"/>
                  <p:cNvSpPr/>
                  <p:nvPr/>
                </p:nvSpPr>
                <p:spPr>
                  <a:xfrm>
                    <a:off x="4312321" y="1158872"/>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9</a:t>
                    </a:r>
                    <a:endParaRPr lang="uk-UA" sz="1600" b="1" dirty="0">
                      <a:latin typeface="Century" panose="02040604050505020304" pitchFamily="18" charset="0"/>
                      <a:cs typeface="Times New Roman" panose="02020603050405020304" pitchFamily="18" charset="0"/>
                    </a:endParaRPr>
                  </a:p>
                </p:txBody>
              </p:sp>
              <p:sp>
                <p:nvSpPr>
                  <p:cNvPr id="73" name="Прямоугольник 72"/>
                  <p:cNvSpPr/>
                  <p:nvPr/>
                </p:nvSpPr>
                <p:spPr>
                  <a:xfrm>
                    <a:off x="7945745" y="1219560"/>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30</a:t>
                    </a:r>
                    <a:endParaRPr lang="uk-UA" sz="1600" b="1" dirty="0">
                      <a:latin typeface="Century" panose="02040604050505020304" pitchFamily="18" charset="0"/>
                      <a:cs typeface="Times New Roman" panose="02020603050405020304" pitchFamily="18" charset="0"/>
                    </a:endParaRPr>
                  </a:p>
                </p:txBody>
              </p:sp>
            </p:grpSp>
          </p:grpSp>
          <p:grpSp>
            <p:nvGrpSpPr>
              <p:cNvPr id="13" name="Группа 12"/>
              <p:cNvGrpSpPr/>
              <p:nvPr/>
            </p:nvGrpSpPr>
            <p:grpSpPr>
              <a:xfrm>
                <a:off x="479113" y="2182531"/>
                <a:ext cx="8178401" cy="417614"/>
                <a:chOff x="466878" y="1129029"/>
                <a:chExt cx="8178401" cy="417614"/>
              </a:xfrm>
            </p:grpSpPr>
            <p:sp>
              <p:nvSpPr>
                <p:cNvPr id="59" name="Прямоугольник 58"/>
                <p:cNvSpPr/>
                <p:nvPr/>
              </p:nvSpPr>
              <p:spPr>
                <a:xfrm>
                  <a:off x="4642310" y="1177831"/>
                  <a:ext cx="152974" cy="36806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60" name="Группа 59"/>
                <p:cNvGrpSpPr/>
                <p:nvPr/>
              </p:nvGrpSpPr>
              <p:grpSpPr>
                <a:xfrm>
                  <a:off x="466878" y="1129029"/>
                  <a:ext cx="8178401" cy="417614"/>
                  <a:chOff x="466878" y="1129029"/>
                  <a:chExt cx="8178401" cy="417614"/>
                </a:xfrm>
              </p:grpSpPr>
              <p:sp>
                <p:nvSpPr>
                  <p:cNvPr id="61" name="Прямоугольник 60"/>
                  <p:cNvSpPr/>
                  <p:nvPr/>
                </p:nvSpPr>
                <p:spPr>
                  <a:xfrm>
                    <a:off x="1991551" y="1148277"/>
                    <a:ext cx="2637024" cy="383458"/>
                  </a:xfrm>
                  <a:prstGeom prst="rect">
                    <a:avLst/>
                  </a:prstGeom>
                  <a:solidFill>
                    <a:srgbClr val="FF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2" name="Прямоугольник 61"/>
                  <p:cNvSpPr/>
                  <p:nvPr/>
                </p:nvSpPr>
                <p:spPr>
                  <a:xfrm>
                    <a:off x="466878" y="1129029"/>
                    <a:ext cx="1306394" cy="369332"/>
                  </a:xfrm>
                  <a:prstGeom prst="rect">
                    <a:avLst/>
                  </a:prstGeom>
                </p:spPr>
                <p:txBody>
                  <a:bodyPr wrap="square">
                    <a:spAutoFit/>
                  </a:bodyPr>
                  <a:lstStyle/>
                  <a:p>
                    <a:pPr algn="ctr"/>
                    <a:r>
                      <a:rPr lang="uk-UA" b="1" dirty="0">
                        <a:latin typeface="Century" panose="02040604050505020304" pitchFamily="18" charset="0"/>
                        <a:cs typeface="Times New Roman" panose="02020603050405020304" pitchFamily="18" charset="0"/>
                      </a:rPr>
                      <a:t>до 25</a:t>
                    </a:r>
                  </a:p>
                </p:txBody>
              </p:sp>
              <p:sp>
                <p:nvSpPr>
                  <p:cNvPr id="63" name="Прямоугольник 62"/>
                  <p:cNvSpPr/>
                  <p:nvPr/>
                </p:nvSpPr>
                <p:spPr>
                  <a:xfrm>
                    <a:off x="2832621" y="1157802"/>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72,1</a:t>
                    </a:r>
                    <a:endParaRPr lang="uk-UA" sz="1600" b="1" dirty="0">
                      <a:latin typeface="Century" panose="02040604050505020304" pitchFamily="18" charset="0"/>
                      <a:cs typeface="Times New Roman" panose="02020603050405020304" pitchFamily="18" charset="0"/>
                    </a:endParaRPr>
                  </a:p>
                </p:txBody>
              </p:sp>
              <p:sp>
                <p:nvSpPr>
                  <p:cNvPr id="64" name="Прямоугольник 63"/>
                  <p:cNvSpPr/>
                  <p:nvPr/>
                </p:nvSpPr>
                <p:spPr>
                  <a:xfrm>
                    <a:off x="4514075" y="1208089"/>
                    <a:ext cx="753799"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2,3</a:t>
                    </a:r>
                    <a:endParaRPr lang="uk-UA" sz="1600" b="1" dirty="0">
                      <a:latin typeface="Century" panose="02040604050505020304" pitchFamily="18" charset="0"/>
                      <a:cs typeface="Times New Roman" panose="02020603050405020304" pitchFamily="18" charset="0"/>
                    </a:endParaRPr>
                  </a:p>
                </p:txBody>
              </p:sp>
              <p:sp>
                <p:nvSpPr>
                  <p:cNvPr id="65" name="Прямоугольник 64"/>
                  <p:cNvSpPr/>
                  <p:nvPr/>
                </p:nvSpPr>
                <p:spPr>
                  <a:xfrm>
                    <a:off x="7878698" y="1202092"/>
                    <a:ext cx="766581"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25,6</a:t>
                    </a:r>
                    <a:endParaRPr lang="uk-UA" sz="1600" b="1" dirty="0">
                      <a:latin typeface="Century" panose="02040604050505020304" pitchFamily="18" charset="0"/>
                      <a:cs typeface="Times New Roman" panose="02020603050405020304" pitchFamily="18" charset="0"/>
                    </a:endParaRPr>
                  </a:p>
                </p:txBody>
              </p:sp>
            </p:grpSp>
          </p:grpSp>
          <p:grpSp>
            <p:nvGrpSpPr>
              <p:cNvPr id="14" name="Группа 13"/>
              <p:cNvGrpSpPr/>
              <p:nvPr/>
            </p:nvGrpSpPr>
            <p:grpSpPr>
              <a:xfrm>
                <a:off x="457921" y="2714925"/>
                <a:ext cx="8572271" cy="415995"/>
                <a:chOff x="420811" y="1131129"/>
                <a:chExt cx="8572271" cy="415995"/>
              </a:xfrm>
            </p:grpSpPr>
            <p:sp>
              <p:nvSpPr>
                <p:cNvPr id="51" name="Прямоугольник 50"/>
                <p:cNvSpPr/>
                <p:nvPr/>
              </p:nvSpPr>
              <p:spPr>
                <a:xfrm>
                  <a:off x="4608169" y="1163665"/>
                  <a:ext cx="267019" cy="36806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52" name="Группа 51"/>
                <p:cNvGrpSpPr/>
                <p:nvPr/>
              </p:nvGrpSpPr>
              <p:grpSpPr>
                <a:xfrm>
                  <a:off x="420811" y="1131129"/>
                  <a:ext cx="8572271" cy="415995"/>
                  <a:chOff x="420811" y="1131129"/>
                  <a:chExt cx="8572271" cy="415995"/>
                </a:xfrm>
              </p:grpSpPr>
              <p:sp>
                <p:nvSpPr>
                  <p:cNvPr id="53" name="Прямоугольник 52"/>
                  <p:cNvSpPr/>
                  <p:nvPr/>
                </p:nvSpPr>
                <p:spPr>
                  <a:xfrm>
                    <a:off x="2370659" y="1148277"/>
                    <a:ext cx="2257915" cy="383458"/>
                  </a:xfrm>
                  <a:prstGeom prst="rect">
                    <a:avLst/>
                  </a:prstGeom>
                  <a:solidFill>
                    <a:srgbClr val="FF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4" name="Прямоугольник 53"/>
                  <p:cNvSpPr/>
                  <p:nvPr/>
                </p:nvSpPr>
                <p:spPr>
                  <a:xfrm>
                    <a:off x="7743236" y="1163666"/>
                    <a:ext cx="1249846" cy="38345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Прямоугольник 54"/>
                  <p:cNvSpPr/>
                  <p:nvPr/>
                </p:nvSpPr>
                <p:spPr>
                  <a:xfrm>
                    <a:off x="420811" y="1131129"/>
                    <a:ext cx="1306394" cy="369332"/>
                  </a:xfrm>
                  <a:prstGeom prst="rect">
                    <a:avLst/>
                  </a:prstGeom>
                </p:spPr>
                <p:txBody>
                  <a:bodyPr wrap="square">
                    <a:spAutoFit/>
                  </a:bodyPr>
                  <a:lstStyle/>
                  <a:p>
                    <a:pPr algn="ctr"/>
                    <a:r>
                      <a:rPr lang="uk-UA" b="1" dirty="0">
                        <a:latin typeface="Century" panose="02040604050505020304" pitchFamily="18" charset="0"/>
                        <a:cs typeface="Times New Roman" panose="02020603050405020304" pitchFamily="18" charset="0"/>
                      </a:rPr>
                      <a:t>25 – 29</a:t>
                    </a:r>
                  </a:p>
                </p:txBody>
              </p:sp>
              <p:sp>
                <p:nvSpPr>
                  <p:cNvPr id="56" name="Прямоугольник 55"/>
                  <p:cNvSpPr/>
                  <p:nvPr/>
                </p:nvSpPr>
                <p:spPr>
                  <a:xfrm>
                    <a:off x="2985723" y="1158030"/>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65,7</a:t>
                    </a:r>
                    <a:endParaRPr lang="uk-UA" sz="1600" b="1" dirty="0">
                      <a:latin typeface="Century" panose="02040604050505020304" pitchFamily="18" charset="0"/>
                      <a:cs typeface="Times New Roman" panose="02020603050405020304" pitchFamily="18" charset="0"/>
                    </a:endParaRPr>
                  </a:p>
                </p:txBody>
              </p:sp>
              <p:sp>
                <p:nvSpPr>
                  <p:cNvPr id="57" name="Прямоугольник 56"/>
                  <p:cNvSpPr/>
                  <p:nvPr/>
                </p:nvSpPr>
                <p:spPr>
                  <a:xfrm>
                    <a:off x="4309891" y="1164791"/>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3,9</a:t>
                    </a:r>
                    <a:endParaRPr lang="uk-UA" sz="1600" b="1" dirty="0">
                      <a:latin typeface="Century" panose="02040604050505020304" pitchFamily="18" charset="0"/>
                      <a:cs typeface="Times New Roman" panose="02020603050405020304" pitchFamily="18" charset="0"/>
                    </a:endParaRPr>
                  </a:p>
                </p:txBody>
              </p:sp>
              <p:sp>
                <p:nvSpPr>
                  <p:cNvPr id="58" name="Прямоугольник 57"/>
                  <p:cNvSpPr/>
                  <p:nvPr/>
                </p:nvSpPr>
                <p:spPr>
                  <a:xfrm>
                    <a:off x="7797881" y="1178422"/>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30,4</a:t>
                    </a:r>
                    <a:endParaRPr lang="uk-UA" sz="1600" b="1" dirty="0">
                      <a:latin typeface="Century" panose="02040604050505020304" pitchFamily="18" charset="0"/>
                      <a:cs typeface="Times New Roman" panose="02020603050405020304" pitchFamily="18" charset="0"/>
                    </a:endParaRPr>
                  </a:p>
                </p:txBody>
              </p:sp>
            </p:grpSp>
          </p:grpSp>
          <p:grpSp>
            <p:nvGrpSpPr>
              <p:cNvPr id="15" name="Группа 14"/>
              <p:cNvGrpSpPr/>
              <p:nvPr/>
            </p:nvGrpSpPr>
            <p:grpSpPr>
              <a:xfrm>
                <a:off x="462641" y="3276271"/>
                <a:ext cx="8735439" cy="398847"/>
                <a:chOff x="410645" y="1148277"/>
                <a:chExt cx="8735439" cy="398847"/>
              </a:xfrm>
            </p:grpSpPr>
            <p:sp>
              <p:nvSpPr>
                <p:cNvPr id="43" name="Прямоугольник 42"/>
                <p:cNvSpPr/>
                <p:nvPr/>
              </p:nvSpPr>
              <p:spPr>
                <a:xfrm>
                  <a:off x="4608170" y="1163665"/>
                  <a:ext cx="404626" cy="36806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44" name="Группа 43"/>
                <p:cNvGrpSpPr/>
                <p:nvPr/>
              </p:nvGrpSpPr>
              <p:grpSpPr>
                <a:xfrm>
                  <a:off x="410645" y="1148277"/>
                  <a:ext cx="8735439" cy="398847"/>
                  <a:chOff x="410645" y="1148277"/>
                  <a:chExt cx="8735439" cy="398847"/>
                </a:xfrm>
              </p:grpSpPr>
              <p:sp>
                <p:nvSpPr>
                  <p:cNvPr id="45" name="Прямоугольник 44"/>
                  <p:cNvSpPr/>
                  <p:nvPr/>
                </p:nvSpPr>
                <p:spPr>
                  <a:xfrm>
                    <a:off x="2669267" y="1148277"/>
                    <a:ext cx="1959308" cy="383458"/>
                  </a:xfrm>
                  <a:prstGeom prst="rect">
                    <a:avLst/>
                  </a:prstGeom>
                  <a:solidFill>
                    <a:srgbClr val="FF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Прямоугольник 45"/>
                  <p:cNvSpPr/>
                  <p:nvPr/>
                </p:nvSpPr>
                <p:spPr>
                  <a:xfrm>
                    <a:off x="7737211" y="1163666"/>
                    <a:ext cx="1408873" cy="38345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Прямоугольник 46"/>
                  <p:cNvSpPr/>
                  <p:nvPr/>
                </p:nvSpPr>
                <p:spPr>
                  <a:xfrm>
                    <a:off x="410645" y="1176529"/>
                    <a:ext cx="1306394" cy="369332"/>
                  </a:xfrm>
                  <a:prstGeom prst="rect">
                    <a:avLst/>
                  </a:prstGeom>
                </p:spPr>
                <p:txBody>
                  <a:bodyPr wrap="square">
                    <a:spAutoFit/>
                  </a:bodyPr>
                  <a:lstStyle/>
                  <a:p>
                    <a:pPr algn="ctr"/>
                    <a:r>
                      <a:rPr lang="uk-UA" b="1" dirty="0">
                        <a:latin typeface="Century" panose="02040604050505020304" pitchFamily="18" charset="0"/>
                        <a:cs typeface="Times New Roman" panose="02020603050405020304" pitchFamily="18" charset="0"/>
                      </a:rPr>
                      <a:t>30 – 39</a:t>
                    </a:r>
                  </a:p>
                </p:txBody>
              </p:sp>
              <p:sp>
                <p:nvSpPr>
                  <p:cNvPr id="48" name="Прямоугольник 47"/>
                  <p:cNvSpPr/>
                  <p:nvPr/>
                </p:nvSpPr>
                <p:spPr>
                  <a:xfrm>
                    <a:off x="3150325" y="1170729"/>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55,9</a:t>
                    </a:r>
                    <a:endParaRPr lang="uk-UA" sz="1600" b="1" dirty="0">
                      <a:latin typeface="Century" panose="02040604050505020304" pitchFamily="18" charset="0"/>
                      <a:cs typeface="Times New Roman" panose="02020603050405020304" pitchFamily="18" charset="0"/>
                    </a:endParaRPr>
                  </a:p>
                </p:txBody>
              </p:sp>
              <p:sp>
                <p:nvSpPr>
                  <p:cNvPr id="49" name="Прямоугольник 48"/>
                  <p:cNvSpPr/>
                  <p:nvPr/>
                </p:nvSpPr>
                <p:spPr>
                  <a:xfrm>
                    <a:off x="4364614" y="1193061"/>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6,4</a:t>
                    </a:r>
                    <a:endParaRPr lang="uk-UA" sz="1600" b="1" dirty="0">
                      <a:latin typeface="Century" panose="02040604050505020304" pitchFamily="18" charset="0"/>
                      <a:cs typeface="Times New Roman" panose="02020603050405020304" pitchFamily="18" charset="0"/>
                    </a:endParaRPr>
                  </a:p>
                </p:txBody>
              </p:sp>
              <p:sp>
                <p:nvSpPr>
                  <p:cNvPr id="50" name="Прямоугольник 49"/>
                  <p:cNvSpPr/>
                  <p:nvPr/>
                </p:nvSpPr>
                <p:spPr>
                  <a:xfrm>
                    <a:off x="7826776" y="1158794"/>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37,6</a:t>
                    </a:r>
                    <a:endParaRPr lang="uk-UA" sz="1600" b="1" dirty="0">
                      <a:latin typeface="Century" panose="02040604050505020304" pitchFamily="18" charset="0"/>
                      <a:cs typeface="Times New Roman" panose="02020603050405020304" pitchFamily="18" charset="0"/>
                    </a:endParaRPr>
                  </a:p>
                </p:txBody>
              </p:sp>
            </p:grpSp>
          </p:grpSp>
          <p:grpSp>
            <p:nvGrpSpPr>
              <p:cNvPr id="16" name="Группа 15"/>
              <p:cNvGrpSpPr/>
              <p:nvPr/>
            </p:nvGrpSpPr>
            <p:grpSpPr>
              <a:xfrm>
                <a:off x="423917" y="3793412"/>
                <a:ext cx="9079817" cy="413606"/>
                <a:chOff x="371921" y="1133518"/>
                <a:chExt cx="9079817" cy="413606"/>
              </a:xfrm>
            </p:grpSpPr>
            <p:sp>
              <p:nvSpPr>
                <p:cNvPr id="35" name="Прямоугольник 34"/>
                <p:cNvSpPr/>
                <p:nvPr/>
              </p:nvSpPr>
              <p:spPr>
                <a:xfrm>
                  <a:off x="4608170" y="1163665"/>
                  <a:ext cx="404626" cy="36806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6" name="Группа 35"/>
                <p:cNvGrpSpPr/>
                <p:nvPr/>
              </p:nvGrpSpPr>
              <p:grpSpPr>
                <a:xfrm>
                  <a:off x="371921" y="1133518"/>
                  <a:ext cx="9079817" cy="413606"/>
                  <a:chOff x="371921" y="1133518"/>
                  <a:chExt cx="9079817" cy="413606"/>
                </a:xfrm>
              </p:grpSpPr>
              <p:sp>
                <p:nvSpPr>
                  <p:cNvPr id="37" name="Прямоугольник 36"/>
                  <p:cNvSpPr/>
                  <p:nvPr/>
                </p:nvSpPr>
                <p:spPr>
                  <a:xfrm>
                    <a:off x="3074661" y="1148277"/>
                    <a:ext cx="1553913" cy="383458"/>
                  </a:xfrm>
                  <a:prstGeom prst="rect">
                    <a:avLst/>
                  </a:prstGeom>
                  <a:solidFill>
                    <a:srgbClr val="FF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Прямоугольник 37"/>
                  <p:cNvSpPr/>
                  <p:nvPr/>
                </p:nvSpPr>
                <p:spPr>
                  <a:xfrm>
                    <a:off x="7728350" y="1163666"/>
                    <a:ext cx="1723388" cy="38345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9" name="Прямоугольник 38"/>
                  <p:cNvSpPr/>
                  <p:nvPr/>
                </p:nvSpPr>
                <p:spPr>
                  <a:xfrm>
                    <a:off x="371921" y="1147154"/>
                    <a:ext cx="1294115" cy="369332"/>
                  </a:xfrm>
                  <a:prstGeom prst="rect">
                    <a:avLst/>
                  </a:prstGeom>
                </p:spPr>
                <p:txBody>
                  <a:bodyPr wrap="square">
                    <a:spAutoFit/>
                  </a:bodyPr>
                  <a:lstStyle/>
                  <a:p>
                    <a:pPr algn="ctr"/>
                    <a:r>
                      <a:rPr lang="uk-UA" b="1" dirty="0">
                        <a:latin typeface="Century" panose="02040604050505020304" pitchFamily="18" charset="0"/>
                        <a:cs typeface="Times New Roman" panose="02020603050405020304" pitchFamily="18" charset="0"/>
                      </a:rPr>
                      <a:t>40 – 49</a:t>
                    </a:r>
                  </a:p>
                </p:txBody>
              </p:sp>
              <p:sp>
                <p:nvSpPr>
                  <p:cNvPr id="40" name="Прямоугольник 39"/>
                  <p:cNvSpPr/>
                  <p:nvPr/>
                </p:nvSpPr>
                <p:spPr>
                  <a:xfrm>
                    <a:off x="3299953" y="1171146"/>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42,7</a:t>
                    </a:r>
                    <a:endParaRPr lang="uk-UA" sz="1600" b="1" dirty="0">
                      <a:latin typeface="Century" panose="02040604050505020304" pitchFamily="18" charset="0"/>
                      <a:cs typeface="Times New Roman" panose="02020603050405020304" pitchFamily="18" charset="0"/>
                    </a:endParaRPr>
                  </a:p>
                </p:txBody>
              </p:sp>
              <p:sp>
                <p:nvSpPr>
                  <p:cNvPr id="41" name="Прямоугольник 40"/>
                  <p:cNvSpPr/>
                  <p:nvPr/>
                </p:nvSpPr>
                <p:spPr>
                  <a:xfrm>
                    <a:off x="4530356" y="1144362"/>
                    <a:ext cx="470912"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6,7</a:t>
                    </a:r>
                    <a:endParaRPr lang="uk-UA" sz="1600" b="1" dirty="0">
                      <a:latin typeface="Century" panose="02040604050505020304" pitchFamily="18" charset="0"/>
                      <a:cs typeface="Times New Roman" panose="02020603050405020304" pitchFamily="18" charset="0"/>
                    </a:endParaRPr>
                  </a:p>
                </p:txBody>
              </p:sp>
              <p:sp>
                <p:nvSpPr>
                  <p:cNvPr id="42" name="Прямоугольник 41"/>
                  <p:cNvSpPr/>
                  <p:nvPr/>
                </p:nvSpPr>
                <p:spPr>
                  <a:xfrm>
                    <a:off x="8058954" y="1133518"/>
                    <a:ext cx="878463" cy="338554"/>
                  </a:xfrm>
                  <a:prstGeom prst="rect">
                    <a:avLst/>
                  </a:prstGeom>
                </p:spPr>
                <p:txBody>
                  <a:bodyPr wrap="square">
                    <a:spAutoFit/>
                  </a:bodyPr>
                  <a:lstStyle/>
                  <a:p>
                    <a:pPr algn="ctr"/>
                    <a:r>
                      <a:rPr lang="uk-UA" sz="1600" b="1" smtClean="0">
                        <a:latin typeface="Century" panose="02040604050505020304" pitchFamily="18" charset="0"/>
                        <a:cs typeface="Times New Roman" panose="02020603050405020304" pitchFamily="18" charset="0"/>
                      </a:rPr>
                      <a:t>50,6</a:t>
                    </a:r>
                    <a:endParaRPr lang="uk-UA" sz="1600" b="1" dirty="0">
                      <a:latin typeface="Century" panose="02040604050505020304" pitchFamily="18" charset="0"/>
                      <a:cs typeface="Times New Roman" panose="02020603050405020304" pitchFamily="18" charset="0"/>
                    </a:endParaRPr>
                  </a:p>
                </p:txBody>
              </p:sp>
            </p:grpSp>
          </p:grpSp>
          <p:grpSp>
            <p:nvGrpSpPr>
              <p:cNvPr id="17" name="Группа 16"/>
              <p:cNvGrpSpPr/>
              <p:nvPr/>
            </p:nvGrpSpPr>
            <p:grpSpPr>
              <a:xfrm>
                <a:off x="451244" y="4353291"/>
                <a:ext cx="9302359" cy="398847"/>
                <a:chOff x="392575" y="1148277"/>
                <a:chExt cx="9302359" cy="398847"/>
              </a:xfrm>
            </p:grpSpPr>
            <p:sp>
              <p:nvSpPr>
                <p:cNvPr id="27" name="Прямоугольник 26"/>
                <p:cNvSpPr/>
                <p:nvPr/>
              </p:nvSpPr>
              <p:spPr>
                <a:xfrm>
                  <a:off x="4608169" y="1163665"/>
                  <a:ext cx="397954" cy="36806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8" name="Группа 27"/>
                <p:cNvGrpSpPr/>
                <p:nvPr/>
              </p:nvGrpSpPr>
              <p:grpSpPr>
                <a:xfrm>
                  <a:off x="392575" y="1148277"/>
                  <a:ext cx="9302359" cy="398847"/>
                  <a:chOff x="392575" y="1148277"/>
                  <a:chExt cx="9302359" cy="398847"/>
                </a:xfrm>
              </p:grpSpPr>
              <p:sp>
                <p:nvSpPr>
                  <p:cNvPr id="29" name="Прямоугольник 28"/>
                  <p:cNvSpPr/>
                  <p:nvPr/>
                </p:nvSpPr>
                <p:spPr>
                  <a:xfrm>
                    <a:off x="3421615" y="1148277"/>
                    <a:ext cx="1206960" cy="383458"/>
                  </a:xfrm>
                  <a:prstGeom prst="rect">
                    <a:avLst/>
                  </a:prstGeom>
                  <a:solidFill>
                    <a:srgbClr val="FF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рямоугольник 29"/>
                  <p:cNvSpPr/>
                  <p:nvPr/>
                </p:nvSpPr>
                <p:spPr>
                  <a:xfrm>
                    <a:off x="7721676" y="1163666"/>
                    <a:ext cx="1973258" cy="38345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Прямоугольник 30"/>
                  <p:cNvSpPr/>
                  <p:nvPr/>
                </p:nvSpPr>
                <p:spPr>
                  <a:xfrm>
                    <a:off x="392575" y="1160701"/>
                    <a:ext cx="1306394" cy="369332"/>
                  </a:xfrm>
                  <a:prstGeom prst="rect">
                    <a:avLst/>
                  </a:prstGeom>
                </p:spPr>
                <p:txBody>
                  <a:bodyPr wrap="square">
                    <a:spAutoFit/>
                  </a:bodyPr>
                  <a:lstStyle/>
                  <a:p>
                    <a:pPr algn="ctr"/>
                    <a:r>
                      <a:rPr lang="uk-UA" b="1">
                        <a:latin typeface="Century" panose="02040604050505020304" pitchFamily="18" charset="0"/>
                        <a:cs typeface="Times New Roman" panose="02020603050405020304" pitchFamily="18" charset="0"/>
                      </a:rPr>
                      <a:t>50 – 59</a:t>
                    </a:r>
                    <a:endParaRPr lang="uk-UA" b="1" dirty="0">
                      <a:latin typeface="Century" panose="02040604050505020304" pitchFamily="18" charset="0"/>
                      <a:cs typeface="Times New Roman" panose="02020603050405020304" pitchFamily="18" charset="0"/>
                    </a:endParaRPr>
                  </a:p>
                </p:txBody>
              </p:sp>
              <p:sp>
                <p:nvSpPr>
                  <p:cNvPr id="32" name="Прямоугольник 31"/>
                  <p:cNvSpPr/>
                  <p:nvPr/>
                </p:nvSpPr>
                <p:spPr>
                  <a:xfrm>
                    <a:off x="3421615" y="1165442"/>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32,1</a:t>
                    </a:r>
                    <a:endParaRPr lang="uk-UA" sz="1600" b="1" dirty="0">
                      <a:latin typeface="Century" panose="02040604050505020304" pitchFamily="18" charset="0"/>
                      <a:cs typeface="Times New Roman" panose="02020603050405020304" pitchFamily="18" charset="0"/>
                    </a:endParaRPr>
                  </a:p>
                </p:txBody>
              </p:sp>
              <p:sp>
                <p:nvSpPr>
                  <p:cNvPr id="33" name="Прямоугольник 32"/>
                  <p:cNvSpPr/>
                  <p:nvPr/>
                </p:nvSpPr>
                <p:spPr>
                  <a:xfrm>
                    <a:off x="4382767" y="1165442"/>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6,3</a:t>
                    </a:r>
                    <a:endParaRPr lang="uk-UA" sz="1600" b="1" dirty="0">
                      <a:latin typeface="Century" panose="02040604050505020304" pitchFamily="18" charset="0"/>
                      <a:cs typeface="Times New Roman" panose="02020603050405020304" pitchFamily="18" charset="0"/>
                    </a:endParaRPr>
                  </a:p>
                </p:txBody>
              </p:sp>
              <p:sp>
                <p:nvSpPr>
                  <p:cNvPr id="34" name="Прямоугольник 33"/>
                  <p:cNvSpPr/>
                  <p:nvPr/>
                </p:nvSpPr>
                <p:spPr>
                  <a:xfrm>
                    <a:off x="8099740" y="1176090"/>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61,6</a:t>
                    </a:r>
                    <a:endParaRPr lang="uk-UA" sz="1600" b="1" dirty="0">
                      <a:latin typeface="Century" panose="02040604050505020304" pitchFamily="18" charset="0"/>
                      <a:cs typeface="Times New Roman" panose="02020603050405020304" pitchFamily="18" charset="0"/>
                    </a:endParaRPr>
                  </a:p>
                </p:txBody>
              </p:sp>
            </p:grpSp>
          </p:grpSp>
          <p:grpSp>
            <p:nvGrpSpPr>
              <p:cNvPr id="18" name="Группа 17"/>
              <p:cNvGrpSpPr/>
              <p:nvPr/>
            </p:nvGrpSpPr>
            <p:grpSpPr>
              <a:xfrm>
                <a:off x="367946" y="4887474"/>
                <a:ext cx="9385657" cy="409783"/>
                <a:chOff x="315950" y="1121952"/>
                <a:chExt cx="9385657" cy="409783"/>
              </a:xfrm>
            </p:grpSpPr>
            <p:sp>
              <p:nvSpPr>
                <p:cNvPr id="19" name="Прямоугольник 18"/>
                <p:cNvSpPr/>
                <p:nvPr/>
              </p:nvSpPr>
              <p:spPr>
                <a:xfrm>
                  <a:off x="4608170" y="1163665"/>
                  <a:ext cx="282602" cy="36806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0" name="Группа 19"/>
                <p:cNvGrpSpPr/>
                <p:nvPr/>
              </p:nvGrpSpPr>
              <p:grpSpPr>
                <a:xfrm>
                  <a:off x="315950" y="1121952"/>
                  <a:ext cx="9385657" cy="409783"/>
                  <a:chOff x="315950" y="1121952"/>
                  <a:chExt cx="9385657" cy="409783"/>
                </a:xfrm>
              </p:grpSpPr>
              <p:sp>
                <p:nvSpPr>
                  <p:cNvPr id="21" name="Прямоугольник 20"/>
                  <p:cNvSpPr/>
                  <p:nvPr/>
                </p:nvSpPr>
                <p:spPr>
                  <a:xfrm>
                    <a:off x="3299953" y="1148277"/>
                    <a:ext cx="1328621" cy="383458"/>
                  </a:xfrm>
                  <a:prstGeom prst="rect">
                    <a:avLst/>
                  </a:prstGeom>
                  <a:solidFill>
                    <a:srgbClr val="FF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рямоугольник 21"/>
                  <p:cNvSpPr/>
                  <p:nvPr/>
                </p:nvSpPr>
                <p:spPr>
                  <a:xfrm>
                    <a:off x="7713365" y="1132889"/>
                    <a:ext cx="1988242" cy="38345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315950" y="1121952"/>
                    <a:ext cx="1635840" cy="369332"/>
                  </a:xfrm>
                  <a:prstGeom prst="rect">
                    <a:avLst/>
                  </a:prstGeom>
                </p:spPr>
                <p:txBody>
                  <a:bodyPr wrap="square">
                    <a:spAutoFit/>
                  </a:bodyPr>
                  <a:lstStyle/>
                  <a:p>
                    <a:pPr algn="ctr"/>
                    <a:r>
                      <a:rPr lang="uk-UA" b="1" dirty="0">
                        <a:latin typeface="Century" panose="02040604050505020304" pitchFamily="18" charset="0"/>
                        <a:cs typeface="Times New Roman" panose="02020603050405020304" pitchFamily="18" charset="0"/>
                      </a:rPr>
                      <a:t>60 та більше</a:t>
                    </a:r>
                  </a:p>
                </p:txBody>
              </p:sp>
              <p:sp>
                <p:nvSpPr>
                  <p:cNvPr id="24" name="Прямоугольник 23"/>
                  <p:cNvSpPr/>
                  <p:nvPr/>
                </p:nvSpPr>
                <p:spPr>
                  <a:xfrm>
                    <a:off x="3542608" y="1152730"/>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33,7</a:t>
                    </a:r>
                    <a:endParaRPr lang="uk-UA" sz="1600" b="1" dirty="0">
                      <a:latin typeface="Century" panose="02040604050505020304" pitchFamily="18" charset="0"/>
                      <a:cs typeface="Times New Roman" panose="02020603050405020304" pitchFamily="18" charset="0"/>
                    </a:endParaRPr>
                  </a:p>
                </p:txBody>
              </p:sp>
              <p:sp>
                <p:nvSpPr>
                  <p:cNvPr id="25" name="Прямоугольник 24"/>
                  <p:cNvSpPr/>
                  <p:nvPr/>
                </p:nvSpPr>
                <p:spPr>
                  <a:xfrm>
                    <a:off x="4385208" y="1160994"/>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5,1</a:t>
                    </a:r>
                    <a:endParaRPr lang="uk-UA" sz="1600" b="1" dirty="0">
                      <a:latin typeface="Century" panose="02040604050505020304" pitchFamily="18" charset="0"/>
                      <a:cs typeface="Times New Roman" panose="02020603050405020304" pitchFamily="18" charset="0"/>
                    </a:endParaRPr>
                  </a:p>
                </p:txBody>
              </p:sp>
              <p:sp>
                <p:nvSpPr>
                  <p:cNvPr id="26" name="Прямоугольник 25"/>
                  <p:cNvSpPr/>
                  <p:nvPr/>
                </p:nvSpPr>
                <p:spPr>
                  <a:xfrm>
                    <a:off x="8106413" y="1163665"/>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61,1</a:t>
                    </a:r>
                    <a:endParaRPr lang="uk-UA" sz="1600" b="1" dirty="0">
                      <a:latin typeface="Century" panose="02040604050505020304" pitchFamily="18" charset="0"/>
                      <a:cs typeface="Times New Roman" panose="02020603050405020304" pitchFamily="18" charset="0"/>
                    </a:endParaRPr>
                  </a:p>
                </p:txBody>
              </p:sp>
            </p:grpSp>
          </p:grpSp>
        </p:grpSp>
      </p:grpSp>
      <p:sp>
        <p:nvSpPr>
          <p:cNvPr id="82" name="Прямоугольник 81"/>
          <p:cNvSpPr/>
          <p:nvPr/>
        </p:nvSpPr>
        <p:spPr>
          <a:xfrm>
            <a:off x="-175263" y="1060615"/>
            <a:ext cx="1306394" cy="369332"/>
          </a:xfrm>
          <a:prstGeom prst="rect">
            <a:avLst/>
          </a:prstGeom>
        </p:spPr>
        <p:txBody>
          <a:bodyPr wrap="square">
            <a:spAutoFit/>
          </a:bodyPr>
          <a:lstStyle/>
          <a:p>
            <a:pPr algn="ctr"/>
            <a:r>
              <a:rPr lang="uk-UA" b="1" i="1" dirty="0" smtClean="0">
                <a:solidFill>
                  <a:srgbClr val="00AEEF"/>
                </a:solidFill>
                <a:latin typeface="Century" panose="02040604050505020304" pitchFamily="18" charset="0"/>
                <a:cs typeface="Times New Roman" panose="02020603050405020304" pitchFamily="18" charset="0"/>
              </a:rPr>
              <a:t>Стать</a:t>
            </a:r>
            <a:endParaRPr lang="uk-UA" b="1" i="1" dirty="0">
              <a:solidFill>
                <a:srgbClr val="00AEEF"/>
              </a:solidFill>
              <a:latin typeface="Century" panose="02040604050505020304" pitchFamily="18" charset="0"/>
              <a:cs typeface="Times New Roman" panose="02020603050405020304" pitchFamily="18" charset="0"/>
            </a:endParaRPr>
          </a:p>
        </p:txBody>
      </p:sp>
      <p:cxnSp>
        <p:nvCxnSpPr>
          <p:cNvPr id="84" name="Прямая соединительная линия 83"/>
          <p:cNvCxnSpPr/>
          <p:nvPr/>
        </p:nvCxnSpPr>
        <p:spPr>
          <a:xfrm>
            <a:off x="133280" y="2317207"/>
            <a:ext cx="10028903" cy="26106"/>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8" name="Прямоугольник 87"/>
          <p:cNvSpPr/>
          <p:nvPr/>
        </p:nvSpPr>
        <p:spPr>
          <a:xfrm>
            <a:off x="-297939" y="2452837"/>
            <a:ext cx="1306394" cy="369332"/>
          </a:xfrm>
          <a:prstGeom prst="rect">
            <a:avLst/>
          </a:prstGeom>
        </p:spPr>
        <p:txBody>
          <a:bodyPr wrap="square">
            <a:spAutoFit/>
          </a:bodyPr>
          <a:lstStyle/>
          <a:p>
            <a:pPr algn="ctr"/>
            <a:r>
              <a:rPr lang="uk-UA" b="1" i="1" dirty="0" smtClean="0">
                <a:solidFill>
                  <a:srgbClr val="00AEEF"/>
                </a:solidFill>
                <a:latin typeface="Century" panose="02040604050505020304" pitchFamily="18" charset="0"/>
                <a:cs typeface="Times New Roman" panose="02020603050405020304" pitchFamily="18" charset="0"/>
              </a:rPr>
              <a:t>Вік</a:t>
            </a:r>
            <a:endParaRPr lang="uk-UA" b="1" i="1" dirty="0">
              <a:solidFill>
                <a:srgbClr val="00AEEF"/>
              </a:solidFill>
              <a:latin typeface="Century" panose="02040604050505020304" pitchFamily="18" charset="0"/>
              <a:cs typeface="Times New Roman" panose="02020603050405020304" pitchFamily="18" charset="0"/>
            </a:endParaRPr>
          </a:p>
        </p:txBody>
      </p:sp>
      <p:sp>
        <p:nvSpPr>
          <p:cNvPr id="85" name="Прямоугольник 84"/>
          <p:cNvSpPr/>
          <p:nvPr/>
        </p:nvSpPr>
        <p:spPr>
          <a:xfrm>
            <a:off x="290146" y="5611381"/>
            <a:ext cx="9365986" cy="1060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a:t>
            </a:r>
          </a:p>
          <a:p>
            <a:pPr algn="just"/>
            <a:r>
              <a:rPr lang="uk-UA" sz="1500" dirty="0" smtClean="0">
                <a:solidFill>
                  <a:schemeClr val="tx1"/>
                </a:solidFill>
                <a:latin typeface="Times New Roman" panose="02020603050405020304" pitchFamily="18" charset="0"/>
                <a:cs typeface="Times New Roman" panose="02020603050405020304" pitchFamily="18" charset="0"/>
              </a:rPr>
              <a:t>Існують значущі відмінності в оцінках стану здоров’я педагогами залежно від їх статі та віку. Чоловіки краще оцінюють своє здоров’я, ніж жінки. До прикладу, 61% осіб чоловічої статі вважають своє здоров’я добрим. Серед жінок цей показник становить 43,5%. Проводячи аналіз у віковому розрізі, помічаємо, що відсоток тих, хто вважає своє здоров’я хорошим, найвищий серед молоді (до 25 років, 72,1%), а найнижчий − серед осіб вікової категорії 50 − 59 років (32,1%) та більше 60 років (33,7%). </a:t>
            </a:r>
            <a:endParaRPr lang="uk-UA" sz="1500" dirty="0">
              <a:solidFill>
                <a:schemeClr val="tx1"/>
              </a:solidFill>
              <a:latin typeface="Century" panose="02040604050505020304" pitchFamily="18" charset="0"/>
              <a:cs typeface="Times New Roman" panose="02020603050405020304" pitchFamily="18" charset="0"/>
            </a:endParaRPr>
          </a:p>
          <a:p>
            <a:pPr algn="just"/>
            <a:endParaRPr lang="uk-UA"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5342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076" y="-10067"/>
            <a:ext cx="9905999" cy="5753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a:extLst>
              <a:ext uri="{FF2B5EF4-FFF2-40B4-BE49-F238E27FC236}">
                <a16:creationId xmlns:a16="http://schemas.microsoft.com/office/drawing/2014/main" xmlns="" id="{216CB302-CA55-E903-9493-89826C5149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759" t="12311" r="11244" b="44467"/>
          <a:stretch/>
        </p:blipFill>
        <p:spPr>
          <a:xfrm>
            <a:off x="84263" y="894"/>
            <a:ext cx="1201068" cy="458977"/>
          </a:xfrm>
          <a:prstGeom prst="rect">
            <a:avLst/>
          </a:prstGeom>
        </p:spPr>
      </p:pic>
      <p:sp>
        <p:nvSpPr>
          <p:cNvPr id="8" name="Прямоугольник 5"/>
          <p:cNvSpPr/>
          <p:nvPr/>
        </p:nvSpPr>
        <p:spPr>
          <a:xfrm>
            <a:off x="501544" y="90539"/>
            <a:ext cx="9398379" cy="369332"/>
          </a:xfrm>
          <a:prstGeom prst="rect">
            <a:avLst/>
          </a:prstGeom>
        </p:spPr>
        <p:txBody>
          <a:bodyPr wrap="square">
            <a:spAutoFit/>
          </a:bodyPr>
          <a:lstStyle/>
          <a:p>
            <a:pPr algn="ctr"/>
            <a:r>
              <a:rPr lang="ru-RU" b="1" dirty="0" smtClean="0">
                <a:latin typeface="Century" panose="02040604050505020304" pitchFamily="18" charset="0"/>
                <a:cs typeface="Times New Roman" panose="02020603050405020304" pitchFamily="18" charset="0"/>
              </a:rPr>
              <a:t>ЯК УЧИТЕЛІ ПІДТРИМУЮТЬ СТАН ВЛАСНОГО ЗДОРОВ’Я? (%) </a:t>
            </a:r>
            <a:endParaRPr lang="uk-UA" b="1" dirty="0">
              <a:latin typeface="Century" panose="02040604050505020304" pitchFamily="18" charset="0"/>
              <a:cs typeface="Times New Roman" panose="02020603050405020304" pitchFamily="18" charset="0"/>
            </a:endParaRPr>
          </a:p>
        </p:txBody>
      </p:sp>
      <p:sp>
        <p:nvSpPr>
          <p:cNvPr id="27" name="Прямоугольник 26"/>
          <p:cNvSpPr/>
          <p:nvPr/>
        </p:nvSpPr>
        <p:spPr>
          <a:xfrm>
            <a:off x="144052" y="5222655"/>
            <a:ext cx="9527486" cy="14878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a:t>
            </a:r>
          </a:p>
          <a:p>
            <a:pPr algn="just"/>
            <a:r>
              <a:rPr lang="uk-UA" sz="1400" dirty="0" smtClean="0">
                <a:solidFill>
                  <a:schemeClr val="tx1"/>
                </a:solidFill>
                <a:latin typeface="Times New Roman" panose="02020603050405020304" pitchFamily="18" charset="0"/>
                <a:cs typeface="Times New Roman" panose="02020603050405020304" pitchFamily="18" charset="0"/>
              </a:rPr>
              <a:t>Повномасштабне російське вторгнення на територію України зумовлює низку деструктивних процесів як на суспільному рівні (інфляція, подорожчання, </a:t>
            </a:r>
            <a:r>
              <a:rPr lang="uk-UA" sz="1400" dirty="0">
                <a:solidFill>
                  <a:schemeClr val="tx1"/>
                </a:solidFill>
                <a:latin typeface="Times New Roman" panose="02020603050405020304" pitchFamily="18" charset="0"/>
                <a:cs typeface="Times New Roman" panose="02020603050405020304" pitchFamily="18" charset="0"/>
              </a:rPr>
              <a:t>зниження рівня життя населення </a:t>
            </a:r>
            <a:r>
              <a:rPr lang="uk-UA" sz="1400" dirty="0" smtClean="0">
                <a:solidFill>
                  <a:schemeClr val="tx1"/>
                </a:solidFill>
                <a:latin typeface="Times New Roman" panose="02020603050405020304" pitchFamily="18" charset="0"/>
                <a:cs typeface="Times New Roman" panose="02020603050405020304" pitchFamily="18" charset="0"/>
              </a:rPr>
              <a:t>тощо), так і на індивідуальному (стресові умови погіршують працездатність людини, негативно впливають на її фізіологічні процеси тощо). Як наслідок помічаємо, що лише п’ята частина опитаних (19%) має повноцінний сон, близько половини респондентів (46,1%) збалансовано та якісно харчуються. Тільки третина опитаних (31,3%) повноцінно стежить за своїм здоров’ям (веде активний спосіб життя, проходить плановий огляд у лікаря), більше половини респондентів (54,5%) роблять це частково.</a:t>
            </a:r>
            <a:endParaRPr lang="uk-UA" sz="1400" dirty="0" smtClean="0">
              <a:solidFill>
                <a:schemeClr val="tx1"/>
              </a:solidFill>
              <a:latin typeface="Century" panose="02040604050505020304" pitchFamily="18" charset="0"/>
              <a:cs typeface="Times New Roman" panose="02020603050405020304" pitchFamily="18" charset="0"/>
            </a:endParaRPr>
          </a:p>
          <a:p>
            <a:pPr algn="just"/>
            <a:endParaRPr lang="uk-UA"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Диаграмма 5"/>
          <p:cNvGraphicFramePr>
            <a:graphicFrameLocks/>
          </p:cNvGraphicFramePr>
          <p:nvPr>
            <p:extLst>
              <p:ext uri="{D42A27DB-BD31-4B8C-83A1-F6EECF244321}">
                <p14:modId xmlns:p14="http://schemas.microsoft.com/office/powerpoint/2010/main" val="1201266149"/>
              </p:ext>
            </p:extLst>
          </p:nvPr>
        </p:nvGraphicFramePr>
        <p:xfrm>
          <a:off x="144052" y="549516"/>
          <a:ext cx="9596342" cy="479103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5786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859264"/>
            <a:ext cx="9906000" cy="2832733"/>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0" y="2521669"/>
            <a:ext cx="10068232" cy="17976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600" b="1" dirty="0" smtClean="0">
                <a:solidFill>
                  <a:schemeClr val="tx1"/>
                </a:solidFill>
                <a:latin typeface="Century" panose="02040604050505020304" pitchFamily="18" charset="0"/>
                <a:cs typeface="Times New Roman" panose="02020603050405020304" pitchFamily="18" charset="0"/>
              </a:rPr>
              <a:t>4. Психологічна готовність педагогів: </a:t>
            </a:r>
            <a:r>
              <a:rPr lang="uk-UA" sz="3600" b="1" dirty="0" err="1" smtClean="0">
                <a:solidFill>
                  <a:schemeClr val="tx1"/>
                </a:solidFill>
                <a:latin typeface="Century" panose="02040604050505020304" pitchFamily="18" charset="0"/>
                <a:cs typeface="Times New Roman" panose="02020603050405020304" pitchFamily="18" charset="0"/>
              </a:rPr>
              <a:t>ціннісно</a:t>
            </a:r>
            <a:r>
              <a:rPr lang="uk-UA" sz="3600" b="1" dirty="0" smtClean="0">
                <a:solidFill>
                  <a:schemeClr val="tx1"/>
                </a:solidFill>
                <a:latin typeface="Century" panose="02040604050505020304" pitchFamily="18" charset="0"/>
                <a:cs typeface="Times New Roman" panose="02020603050405020304" pitchFamily="18" charset="0"/>
              </a:rPr>
              <a:t>-мотиваційний </a:t>
            </a:r>
            <a:r>
              <a:rPr lang="ru-RU" sz="3600" b="1" dirty="0" smtClean="0">
                <a:solidFill>
                  <a:schemeClr val="tx1"/>
                </a:solidFill>
                <a:latin typeface="Century" panose="02040604050505020304" pitchFamily="18" charset="0"/>
                <a:cs typeface="Times New Roman" panose="02020603050405020304" pitchFamily="18" charset="0"/>
              </a:rPr>
              <a:t>аспект</a:t>
            </a:r>
            <a:endParaRPr lang="ru-RU" sz="3600" b="1" dirty="0">
              <a:solidFill>
                <a:schemeClr val="tx1"/>
              </a:solidFill>
              <a:latin typeface="Century" panose="02040604050505020304" pitchFamily="18" charset="0"/>
              <a:cs typeface="Times New Roman" panose="02020603050405020304" pitchFamily="18" charset="0"/>
            </a:endParaRPr>
          </a:p>
          <a:p>
            <a:pPr algn="ctr"/>
            <a:endParaRPr lang="uk-UA" sz="3600" b="1" dirty="0">
              <a:solidFill>
                <a:schemeClr val="tx1"/>
              </a:solidFill>
              <a:latin typeface="Century" panose="02040604050505020304" pitchFamily="18" charset="0"/>
              <a:cs typeface="Times New Roman" panose="02020603050405020304" pitchFamily="18" charset="0"/>
            </a:endParaRPr>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16473" t="9377" r="11751" b="11619"/>
          <a:stretch/>
        </p:blipFill>
        <p:spPr>
          <a:xfrm>
            <a:off x="7885308" y="0"/>
            <a:ext cx="1656899" cy="1209368"/>
          </a:xfrm>
          <a:prstGeom prst="rect">
            <a:avLst/>
          </a:prstGeom>
        </p:spPr>
      </p:pic>
    </p:spTree>
    <p:extLst>
      <p:ext uri="{BB962C8B-B14F-4D97-AF65-F5344CB8AC3E}">
        <p14:creationId xmlns:p14="http://schemas.microsoft.com/office/powerpoint/2010/main" val="6193734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076" y="-10066"/>
            <a:ext cx="9905999" cy="5554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a:extLst>
              <a:ext uri="{FF2B5EF4-FFF2-40B4-BE49-F238E27FC236}">
                <a16:creationId xmlns:a16="http://schemas.microsoft.com/office/drawing/2014/main" xmlns="" id="{216CB302-CA55-E903-9493-89826C5149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759" t="12311" r="11244" b="44467"/>
          <a:stretch/>
        </p:blipFill>
        <p:spPr>
          <a:xfrm>
            <a:off x="0" y="26618"/>
            <a:ext cx="1201068" cy="458977"/>
          </a:xfrm>
          <a:prstGeom prst="rect">
            <a:avLst/>
          </a:prstGeom>
        </p:spPr>
      </p:pic>
      <p:sp>
        <p:nvSpPr>
          <p:cNvPr id="8" name="Прямоугольник 5"/>
          <p:cNvSpPr/>
          <p:nvPr/>
        </p:nvSpPr>
        <p:spPr>
          <a:xfrm>
            <a:off x="1007222" y="88075"/>
            <a:ext cx="8822578" cy="323165"/>
          </a:xfrm>
          <a:prstGeom prst="rect">
            <a:avLst/>
          </a:prstGeom>
        </p:spPr>
        <p:txBody>
          <a:bodyPr wrap="square">
            <a:spAutoFit/>
          </a:bodyPr>
          <a:lstStyle/>
          <a:p>
            <a:pPr algn="ctr"/>
            <a:r>
              <a:rPr lang="ru-RU" sz="1500" b="1" dirty="0" smtClean="0">
                <a:latin typeface="Century" panose="02040604050505020304" pitchFamily="18" charset="0"/>
                <a:cs typeface="Times New Roman" panose="02020603050405020304" pitchFamily="18" charset="0"/>
              </a:rPr>
              <a:t>НАСКІЛЬКИ КОЖНЕ З НАСТУПНИХ ТВЕРДЖЕНЬ ОПИСУЄ УЧИТЕЛІВ ЗАРАЗ? (%)</a:t>
            </a:r>
            <a:endParaRPr lang="uk-UA" sz="1500" b="1" dirty="0">
              <a:latin typeface="Century" panose="02040604050505020304" pitchFamily="18" charset="0"/>
              <a:cs typeface="Times New Roman" panose="02020603050405020304" pitchFamily="18" charset="0"/>
            </a:endParaRPr>
          </a:p>
        </p:txBody>
      </p:sp>
      <p:sp>
        <p:nvSpPr>
          <p:cNvPr id="27" name="Прямоугольник 26"/>
          <p:cNvSpPr/>
          <p:nvPr/>
        </p:nvSpPr>
        <p:spPr>
          <a:xfrm>
            <a:off x="79131" y="5773644"/>
            <a:ext cx="9645162" cy="1014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a:t>
            </a:r>
            <a:endParaRPr lang="uk-UA" sz="1600" dirty="0" smtClean="0">
              <a:solidFill>
                <a:schemeClr val="tx1"/>
              </a:solidFill>
              <a:latin typeface="Times New Roman" panose="02020603050405020304" pitchFamily="18" charset="0"/>
              <a:cs typeface="Times New Roman" panose="02020603050405020304" pitchFamily="18" charset="0"/>
            </a:endParaRPr>
          </a:p>
          <a:p>
            <a:pPr algn="just"/>
            <a:r>
              <a:rPr lang="uk-UA" sz="1300" dirty="0">
                <a:solidFill>
                  <a:schemeClr val="tx1"/>
                </a:solidFill>
                <a:latin typeface="Times New Roman" panose="02020603050405020304" pitchFamily="18" charset="0"/>
                <a:cs typeface="Times New Roman" panose="02020603050405020304" pitchFamily="18" charset="0"/>
              </a:rPr>
              <a:t> </a:t>
            </a:r>
            <a:r>
              <a:rPr lang="uk-UA" sz="1300" dirty="0" smtClean="0">
                <a:solidFill>
                  <a:schemeClr val="tx1"/>
                </a:solidFill>
                <a:latin typeface="Century" panose="02040604050505020304" pitchFamily="18" charset="0"/>
                <a:cs typeface="Times New Roman" panose="02020603050405020304" pitchFamily="18" charset="0"/>
              </a:rPr>
              <a:t>Серед педагогів спостерігається високий рівень мотивації до їх професійної діяльності. Вони насамперед вважають себе корисними у суспільстві (</a:t>
            </a:r>
            <a:r>
              <a:rPr lang="uk-UA" sz="1300" i="1" dirty="0" smtClean="0">
                <a:solidFill>
                  <a:schemeClr val="tx1"/>
                </a:solidFill>
                <a:latin typeface="Century" panose="02040604050505020304" pitchFamily="18" charset="0"/>
                <a:cs typeface="Times New Roman" panose="02020603050405020304" pitchFamily="18" charset="0"/>
              </a:rPr>
              <a:t>середній показник − 4,4 з 5</a:t>
            </a:r>
            <a:r>
              <a:rPr lang="uk-UA" sz="1300" dirty="0" smtClean="0">
                <a:solidFill>
                  <a:schemeClr val="tx1"/>
                </a:solidFill>
                <a:latin typeface="Century" panose="02040604050505020304" pitchFamily="18" charset="0"/>
                <a:cs typeface="Times New Roman" panose="02020603050405020304" pitchFamily="18" charset="0"/>
              </a:rPr>
              <a:t>), не шкодують про своє </a:t>
            </a:r>
            <a:r>
              <a:rPr lang="uk-UA" sz="1300" dirty="0">
                <a:solidFill>
                  <a:schemeClr val="tx1"/>
                </a:solidFill>
                <a:latin typeface="Century" panose="02040604050505020304" pitchFamily="18" charset="0"/>
                <a:cs typeface="Times New Roman" panose="02020603050405020304" pitchFamily="18" charset="0"/>
              </a:rPr>
              <a:t>професійне минуле (</a:t>
            </a:r>
            <a:r>
              <a:rPr lang="uk-UA" sz="1300" i="1" dirty="0">
                <a:solidFill>
                  <a:schemeClr val="tx1"/>
                </a:solidFill>
                <a:latin typeface="Century" panose="02040604050505020304" pitchFamily="18" charset="0"/>
                <a:cs typeface="Times New Roman" panose="02020603050405020304" pitchFamily="18" charset="0"/>
              </a:rPr>
              <a:t>середній показник − </a:t>
            </a:r>
            <a:r>
              <a:rPr lang="uk-UA" sz="1300" i="1" dirty="0" smtClean="0">
                <a:solidFill>
                  <a:schemeClr val="tx1"/>
                </a:solidFill>
                <a:latin typeface="Century" panose="02040604050505020304" pitchFamily="18" charset="0"/>
                <a:cs typeface="Times New Roman" panose="02020603050405020304" pitchFamily="18" charset="0"/>
              </a:rPr>
              <a:t>4,5 </a:t>
            </a:r>
            <a:r>
              <a:rPr lang="uk-UA" sz="1300" i="1" dirty="0">
                <a:solidFill>
                  <a:schemeClr val="tx1"/>
                </a:solidFill>
                <a:latin typeface="Century" panose="02040604050505020304" pitchFamily="18" charset="0"/>
                <a:cs typeface="Times New Roman" panose="02020603050405020304" pitchFamily="18" charset="0"/>
              </a:rPr>
              <a:t>з 5</a:t>
            </a:r>
            <a:r>
              <a:rPr lang="uk-UA" sz="1300" dirty="0" smtClean="0">
                <a:solidFill>
                  <a:schemeClr val="tx1"/>
                </a:solidFill>
                <a:latin typeface="Century" panose="02040604050505020304" pitchFamily="18" charset="0"/>
                <a:cs typeface="Times New Roman" panose="02020603050405020304" pitchFamily="18" charset="0"/>
              </a:rPr>
              <a:t>) і мають плани щодо </a:t>
            </a:r>
            <a:r>
              <a:rPr lang="uk-UA" sz="1300" dirty="0">
                <a:solidFill>
                  <a:schemeClr val="tx1"/>
                </a:solidFill>
                <a:latin typeface="Century" panose="02040604050505020304" pitchFamily="18" charset="0"/>
                <a:cs typeface="Times New Roman" panose="02020603050405020304" pitchFamily="18" charset="0"/>
              </a:rPr>
              <a:t>професійного майбутнього (</a:t>
            </a:r>
            <a:r>
              <a:rPr lang="uk-UA" sz="1300" i="1" dirty="0">
                <a:solidFill>
                  <a:schemeClr val="tx1"/>
                </a:solidFill>
                <a:latin typeface="Century" panose="02040604050505020304" pitchFamily="18" charset="0"/>
                <a:cs typeface="Times New Roman" panose="02020603050405020304" pitchFamily="18" charset="0"/>
              </a:rPr>
              <a:t>середній показник − </a:t>
            </a:r>
            <a:r>
              <a:rPr lang="uk-UA" sz="1300" i="1" dirty="0" smtClean="0">
                <a:solidFill>
                  <a:schemeClr val="tx1"/>
                </a:solidFill>
                <a:latin typeface="Century" panose="02040604050505020304" pitchFamily="18" charset="0"/>
                <a:cs typeface="Times New Roman" panose="02020603050405020304" pitchFamily="18" charset="0"/>
              </a:rPr>
              <a:t>3,9 </a:t>
            </a:r>
            <a:r>
              <a:rPr lang="uk-UA" sz="1300" i="1" dirty="0">
                <a:solidFill>
                  <a:schemeClr val="tx1"/>
                </a:solidFill>
                <a:latin typeface="Century" panose="02040604050505020304" pitchFamily="18" charset="0"/>
                <a:cs typeface="Times New Roman" panose="02020603050405020304" pitchFamily="18" charset="0"/>
              </a:rPr>
              <a:t>з 5</a:t>
            </a:r>
            <a:r>
              <a:rPr lang="uk-UA" sz="1300" dirty="0" smtClean="0">
                <a:solidFill>
                  <a:schemeClr val="tx1"/>
                </a:solidFill>
                <a:latin typeface="Century" panose="02040604050505020304" pitchFamily="18" charset="0"/>
                <a:cs typeface="Times New Roman" panose="02020603050405020304" pitchFamily="18" charset="0"/>
              </a:rPr>
              <a:t>). </a:t>
            </a:r>
            <a:r>
              <a:rPr lang="uk-UA" sz="1300" dirty="0">
                <a:solidFill>
                  <a:schemeClr val="tx1"/>
                </a:solidFill>
                <a:latin typeface="Century" panose="02040604050505020304" pitchFamily="18" charset="0"/>
                <a:cs typeface="Times New Roman" panose="02020603050405020304" pitchFamily="18" charset="0"/>
              </a:rPr>
              <a:t>Більшість учителів (</a:t>
            </a:r>
            <a:r>
              <a:rPr lang="uk-UA" sz="1300" i="1" dirty="0">
                <a:solidFill>
                  <a:schemeClr val="tx1"/>
                </a:solidFill>
                <a:latin typeface="Century" panose="02040604050505020304" pitchFamily="18" charset="0"/>
                <a:cs typeface="Times New Roman" panose="02020603050405020304" pitchFamily="18" charset="0"/>
              </a:rPr>
              <a:t>середній показник − 4 з 5</a:t>
            </a:r>
            <a:r>
              <a:rPr lang="uk-UA" sz="1300" dirty="0">
                <a:solidFill>
                  <a:schemeClr val="tx1"/>
                </a:solidFill>
                <a:latin typeface="Century" panose="02040604050505020304" pitchFamily="18" charset="0"/>
                <a:cs typeface="Times New Roman" panose="02020603050405020304" pitchFamily="18" charset="0"/>
              </a:rPr>
              <a:t>) не лякає наявність багатьох складнощів у </a:t>
            </a:r>
            <a:r>
              <a:rPr lang="uk-UA" sz="1300" dirty="0" smtClean="0">
                <a:solidFill>
                  <a:schemeClr val="tx1"/>
                </a:solidFill>
                <a:latin typeface="Century" panose="02040604050505020304" pitchFamily="18" charset="0"/>
                <a:cs typeface="Times New Roman" panose="02020603050405020304" pitchFamily="18" charset="0"/>
              </a:rPr>
              <a:t>їх роботі (</a:t>
            </a:r>
            <a:r>
              <a:rPr lang="uk-UA" sz="1300" dirty="0">
                <a:solidFill>
                  <a:schemeClr val="tx1"/>
                </a:solidFill>
                <a:latin typeface="Century" panose="02040604050505020304" pitchFamily="18" charset="0"/>
                <a:cs typeface="Times New Roman" panose="02020603050405020304" pitchFamily="18" charset="0"/>
              </a:rPr>
              <a:t>наприклад, </a:t>
            </a:r>
            <a:r>
              <a:rPr lang="uk-UA" sz="1300" dirty="0" err="1">
                <a:solidFill>
                  <a:schemeClr val="tx1"/>
                </a:solidFill>
                <a:latin typeface="Century" panose="02040604050505020304" pitchFamily="18" charset="0"/>
                <a:cs typeface="Times New Roman" panose="02020603050405020304" pitchFamily="18" charset="0"/>
              </a:rPr>
              <a:t>цьогоріч</a:t>
            </a:r>
            <a:r>
              <a:rPr lang="uk-UA" sz="1300" dirty="0">
                <a:solidFill>
                  <a:schemeClr val="tx1"/>
                </a:solidFill>
                <a:latin typeface="Century" panose="02040604050505020304" pitchFamily="18" charset="0"/>
                <a:cs typeface="Times New Roman" panose="02020603050405020304" pitchFamily="18" charset="0"/>
              </a:rPr>
              <a:t> додався вагомий виклик − організація освітнього процесу в умовах воєнного стану).</a:t>
            </a:r>
          </a:p>
          <a:p>
            <a:pPr algn="just"/>
            <a:endParaRPr lang="uk-UA" sz="2000" dirty="0">
              <a:solidFill>
                <a:schemeClr val="tx1"/>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7491020" y="556137"/>
            <a:ext cx="2408903" cy="400110"/>
          </a:xfrm>
          <a:prstGeom prst="rect">
            <a:avLst/>
          </a:prstGeom>
        </p:spPr>
        <p:txBody>
          <a:bodyPr wrap="square">
            <a:spAutoFit/>
          </a:bodyPr>
          <a:lstStyle/>
          <a:p>
            <a:pPr algn="ctr"/>
            <a:r>
              <a:rPr lang="uk-UA" sz="2000" b="1" i="1" dirty="0" smtClean="0">
                <a:latin typeface="Century" panose="02040604050505020304" pitchFamily="18" charset="0"/>
                <a:cs typeface="Times New Roman" panose="02020603050405020304" pitchFamily="18" charset="0"/>
              </a:rPr>
              <a:t>Середнє значення</a:t>
            </a:r>
            <a:endParaRPr lang="uk-UA" sz="2000" b="1" i="1" dirty="0">
              <a:latin typeface="Century" panose="02040604050505020304" pitchFamily="18" charset="0"/>
              <a:cs typeface="Times New Roman" panose="02020603050405020304" pitchFamily="18" charset="0"/>
            </a:endParaRPr>
          </a:p>
        </p:txBody>
      </p:sp>
      <p:graphicFrame>
        <p:nvGraphicFramePr>
          <p:cNvPr id="9" name="Диаграмма 8"/>
          <p:cNvGraphicFramePr>
            <a:graphicFrameLocks/>
          </p:cNvGraphicFramePr>
          <p:nvPr>
            <p:extLst>
              <p:ext uri="{D42A27DB-BD31-4B8C-83A1-F6EECF244321}">
                <p14:modId xmlns:p14="http://schemas.microsoft.com/office/powerpoint/2010/main" val="2270564932"/>
              </p:ext>
            </p:extLst>
          </p:nvPr>
        </p:nvGraphicFramePr>
        <p:xfrm>
          <a:off x="7449262" y="735529"/>
          <a:ext cx="2456738" cy="4951658"/>
        </p:xfrm>
        <a:graphic>
          <a:graphicData uri="http://schemas.openxmlformats.org/drawingml/2006/chart">
            <c:chart xmlns:c="http://schemas.openxmlformats.org/drawingml/2006/chart" xmlns:r="http://schemas.openxmlformats.org/officeDocument/2006/relationships" r:id="rId4"/>
          </a:graphicData>
        </a:graphic>
      </p:graphicFrame>
      <p:sp>
        <p:nvSpPr>
          <p:cNvPr id="10" name="Прямоугольник 9"/>
          <p:cNvSpPr/>
          <p:nvPr/>
        </p:nvSpPr>
        <p:spPr>
          <a:xfrm>
            <a:off x="-12153" y="538412"/>
            <a:ext cx="9080472" cy="307777"/>
          </a:xfrm>
          <a:prstGeom prst="rect">
            <a:avLst/>
          </a:prstGeom>
        </p:spPr>
        <p:txBody>
          <a:bodyPr wrap="square">
            <a:spAutoFit/>
          </a:bodyPr>
          <a:lstStyle/>
          <a:p>
            <a:pPr algn="ctr"/>
            <a:r>
              <a:rPr lang="ru-RU" sz="1400" b="1" i="1" dirty="0" smtClean="0">
                <a:latin typeface="Century" panose="02040604050505020304" pitchFamily="18" charset="0"/>
                <a:cs typeface="Times New Roman" panose="02020603050405020304" pitchFamily="18" charset="0"/>
              </a:rPr>
              <a:t>( 1 </a:t>
            </a:r>
            <a:r>
              <a:rPr lang="ru-RU" sz="1400" b="1" i="1" dirty="0">
                <a:latin typeface="Century" panose="02040604050505020304" pitchFamily="18" charset="0"/>
                <a:cs typeface="Times New Roman" panose="02020603050405020304" pitchFamily="18" charset="0"/>
              </a:rPr>
              <a:t>– </a:t>
            </a:r>
            <a:r>
              <a:rPr lang="uk-UA" sz="1400" b="1" i="1" dirty="0" smtClean="0">
                <a:latin typeface="Century" panose="02040604050505020304" pitchFamily="18" charset="0"/>
                <a:cs typeface="Times New Roman" panose="02020603050405020304" pitchFamily="18" charset="0"/>
              </a:rPr>
              <a:t>зовсім не про мене, 5 – це повністю </a:t>
            </a:r>
            <a:r>
              <a:rPr lang="ru-RU" sz="1400" b="1" i="1" dirty="0" smtClean="0">
                <a:latin typeface="Century" panose="02040604050505020304" pitchFamily="18" charset="0"/>
                <a:cs typeface="Times New Roman" panose="02020603050405020304" pitchFamily="18" charset="0"/>
              </a:rPr>
              <a:t>про мене</a:t>
            </a:r>
            <a:r>
              <a:rPr lang="uk-UA" sz="1400" b="1" i="1" dirty="0">
                <a:latin typeface="Century" panose="02040604050505020304" pitchFamily="18" charset="0"/>
                <a:cs typeface="Times New Roman" panose="02020603050405020304" pitchFamily="18" charset="0"/>
              </a:rPr>
              <a:t>)</a:t>
            </a:r>
          </a:p>
        </p:txBody>
      </p:sp>
      <p:graphicFrame>
        <p:nvGraphicFramePr>
          <p:cNvPr id="11" name="Диаграмма 10"/>
          <p:cNvGraphicFramePr>
            <a:graphicFrameLocks/>
          </p:cNvGraphicFramePr>
          <p:nvPr>
            <p:extLst>
              <p:ext uri="{D42A27DB-BD31-4B8C-83A1-F6EECF244321}">
                <p14:modId xmlns:p14="http://schemas.microsoft.com/office/powerpoint/2010/main" val="1253075772"/>
              </p:ext>
            </p:extLst>
          </p:nvPr>
        </p:nvGraphicFramePr>
        <p:xfrm>
          <a:off x="79130" y="821986"/>
          <a:ext cx="7473462" cy="505531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224294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2016358"/>
            <a:ext cx="9906000" cy="2983343"/>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0" y="2476480"/>
            <a:ext cx="9688717" cy="17976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600" b="1" dirty="0" smtClean="0">
                <a:solidFill>
                  <a:schemeClr val="tx1"/>
                </a:solidFill>
                <a:latin typeface="Century" panose="02040604050505020304" pitchFamily="18" charset="0"/>
                <a:cs typeface="Times New Roman" panose="02020603050405020304" pitchFamily="18" charset="0"/>
              </a:rPr>
              <a:t>5. Психоемоційний стан учителів з початку нового навчального</a:t>
            </a:r>
            <a:r>
              <a:rPr lang="ru-RU" sz="3600" b="1" dirty="0" smtClean="0">
                <a:solidFill>
                  <a:schemeClr val="tx1"/>
                </a:solidFill>
                <a:latin typeface="Century" panose="02040604050505020304" pitchFamily="18" charset="0"/>
                <a:cs typeface="Times New Roman" panose="02020603050405020304" pitchFamily="18" charset="0"/>
              </a:rPr>
              <a:t> року</a:t>
            </a:r>
            <a:endParaRPr lang="ru-RU" sz="3600" b="1" dirty="0">
              <a:solidFill>
                <a:schemeClr val="tx1"/>
              </a:solidFill>
              <a:latin typeface="Century" panose="02040604050505020304" pitchFamily="18" charset="0"/>
              <a:cs typeface="Times New Roman" panose="02020603050405020304" pitchFamily="18" charset="0"/>
            </a:endParaRPr>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16473" t="9377" r="11751" b="11619"/>
          <a:stretch/>
        </p:blipFill>
        <p:spPr>
          <a:xfrm>
            <a:off x="7885308" y="0"/>
            <a:ext cx="1656899" cy="1209368"/>
          </a:xfrm>
          <a:prstGeom prst="rect">
            <a:avLst/>
          </a:prstGeom>
        </p:spPr>
      </p:pic>
    </p:spTree>
    <p:extLst>
      <p:ext uri="{BB962C8B-B14F-4D97-AF65-F5344CB8AC3E}">
        <p14:creationId xmlns:p14="http://schemas.microsoft.com/office/powerpoint/2010/main" val="1840184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345610" y="218350"/>
            <a:ext cx="5036457" cy="478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4000" b="1" dirty="0" smtClean="0">
                <a:solidFill>
                  <a:schemeClr val="tx1"/>
                </a:solidFill>
                <a:latin typeface="Century" panose="02040604050505020304" pitchFamily="18" charset="0"/>
                <a:cs typeface="Times New Roman" panose="02020603050405020304" pitchFamily="18" charset="0"/>
              </a:rPr>
              <a:t>Зміст</a:t>
            </a:r>
            <a:endParaRPr lang="uk-UA" sz="4000" b="1" dirty="0">
              <a:solidFill>
                <a:schemeClr val="tx1"/>
              </a:solidFill>
              <a:latin typeface="Century" panose="02040604050505020304" pitchFamily="18" charset="0"/>
              <a:cs typeface="Times New Roman" panose="02020603050405020304" pitchFamily="18" charset="0"/>
            </a:endParaRPr>
          </a:p>
        </p:txBody>
      </p:sp>
      <p:pic>
        <p:nvPicPr>
          <p:cNvPr id="5" name="Рисунок 4"/>
          <p:cNvPicPr>
            <a:picLocks noChangeAspect="1"/>
          </p:cNvPicPr>
          <p:nvPr/>
        </p:nvPicPr>
        <p:blipFill rotWithShape="1">
          <a:blip r:embed="rId2" cstate="print">
            <a:extLst>
              <a:ext uri="{28A0092B-C50C-407E-A947-70E740481C1C}">
                <a14:useLocalDpi xmlns:a14="http://schemas.microsoft.com/office/drawing/2010/main" val="0"/>
              </a:ext>
            </a:extLst>
          </a:blip>
          <a:srcRect l="16473" t="9377" r="11751" b="11619"/>
          <a:stretch/>
        </p:blipFill>
        <p:spPr>
          <a:xfrm>
            <a:off x="44915" y="-43962"/>
            <a:ext cx="1312830" cy="915010"/>
          </a:xfrm>
          <a:prstGeom prst="rect">
            <a:avLst/>
          </a:prstGeom>
        </p:spPr>
      </p:pic>
      <p:graphicFrame>
        <p:nvGraphicFramePr>
          <p:cNvPr id="8" name="Схема 7"/>
          <p:cNvGraphicFramePr/>
          <p:nvPr>
            <p:extLst>
              <p:ext uri="{D42A27DB-BD31-4B8C-83A1-F6EECF244321}">
                <p14:modId xmlns:p14="http://schemas.microsoft.com/office/powerpoint/2010/main" val="4234176367"/>
              </p:ext>
            </p:extLst>
          </p:nvPr>
        </p:nvGraphicFramePr>
        <p:xfrm>
          <a:off x="294968" y="915010"/>
          <a:ext cx="9202993" cy="55890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73303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076" y="-10067"/>
            <a:ext cx="9905999" cy="8044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a:extLst>
              <a:ext uri="{FF2B5EF4-FFF2-40B4-BE49-F238E27FC236}">
                <a16:creationId xmlns:a16="http://schemas.microsoft.com/office/drawing/2014/main" xmlns="" id="{216CB302-CA55-E903-9493-89826C5149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759" t="12311" r="11244" b="44467"/>
          <a:stretch/>
        </p:blipFill>
        <p:spPr>
          <a:xfrm>
            <a:off x="0" y="34704"/>
            <a:ext cx="1201068" cy="458977"/>
          </a:xfrm>
          <a:prstGeom prst="rect">
            <a:avLst/>
          </a:prstGeom>
        </p:spPr>
      </p:pic>
      <p:sp>
        <p:nvSpPr>
          <p:cNvPr id="8" name="Прямоугольник 5"/>
          <p:cNvSpPr/>
          <p:nvPr/>
        </p:nvSpPr>
        <p:spPr>
          <a:xfrm>
            <a:off x="575659" y="86448"/>
            <a:ext cx="9080472" cy="707886"/>
          </a:xfrm>
          <a:prstGeom prst="rect">
            <a:avLst/>
          </a:prstGeom>
        </p:spPr>
        <p:txBody>
          <a:bodyPr wrap="square">
            <a:spAutoFit/>
          </a:bodyPr>
          <a:lstStyle/>
          <a:p>
            <a:pPr algn="ctr"/>
            <a:r>
              <a:rPr lang="ru-RU" sz="2000" b="1" dirty="0" smtClean="0">
                <a:latin typeface="Century" panose="02040604050505020304" pitchFamily="18" charset="0"/>
                <a:cs typeface="Times New Roman" panose="02020603050405020304" pitchFamily="18" charset="0"/>
              </a:rPr>
              <a:t>ЯК УЧИТЕЛІ ПОЧУВАЮТЬСЯ ПРОТЯГОМ ОСТАННІХ ДВОХ ТИЖНІВ? (%)</a:t>
            </a:r>
            <a:endParaRPr lang="uk-UA" sz="2000" b="1" dirty="0">
              <a:latin typeface="Century" panose="02040604050505020304" pitchFamily="18" charset="0"/>
              <a:cs typeface="Times New Roman" panose="02020603050405020304" pitchFamily="18" charset="0"/>
            </a:endParaRPr>
          </a:p>
        </p:txBody>
      </p:sp>
      <p:sp>
        <p:nvSpPr>
          <p:cNvPr id="27" name="Прямоугольник 26"/>
          <p:cNvSpPr/>
          <p:nvPr/>
        </p:nvSpPr>
        <p:spPr>
          <a:xfrm>
            <a:off x="202223" y="5383573"/>
            <a:ext cx="9522070" cy="1342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a:t>
            </a:r>
          </a:p>
          <a:p>
            <a:pPr algn="just"/>
            <a:r>
              <a:rPr lang="uk-UA" sz="1400" dirty="0">
                <a:solidFill>
                  <a:schemeClr val="tx1"/>
                </a:solidFill>
                <a:latin typeface="Times New Roman" panose="02020603050405020304" pitchFamily="18" charset="0"/>
                <a:cs typeface="Times New Roman" panose="02020603050405020304" pitchFamily="18" charset="0"/>
              </a:rPr>
              <a:t>Щодо різних позитивних емоційних проявів протягом перших тижнів </a:t>
            </a:r>
            <a:r>
              <a:rPr lang="uk-UA" sz="1400" dirty="0" smtClean="0">
                <a:solidFill>
                  <a:schemeClr val="tx1"/>
                </a:solidFill>
                <a:latin typeface="Times New Roman" panose="02020603050405020304" pitchFamily="18" charset="0"/>
                <a:cs typeface="Times New Roman" panose="02020603050405020304" pitchFamily="18" charset="0"/>
              </a:rPr>
              <a:t>роботи </a:t>
            </a:r>
            <a:r>
              <a:rPr lang="uk-UA" sz="1400" dirty="0">
                <a:solidFill>
                  <a:schemeClr val="tx1"/>
                </a:solidFill>
                <a:latin typeface="Times New Roman" panose="02020603050405020304" pitchFamily="18" charset="0"/>
                <a:cs typeface="Times New Roman" panose="02020603050405020304" pitchFamily="18" charset="0"/>
              </a:rPr>
              <a:t>близько половини опитаних педагогів відчувають себе щасливими (46,7%), </a:t>
            </a:r>
            <a:r>
              <a:rPr lang="uk-UA" sz="1400" dirty="0" smtClean="0">
                <a:solidFill>
                  <a:schemeClr val="tx1"/>
                </a:solidFill>
                <a:latin typeface="Times New Roman" panose="02020603050405020304" pitchFamily="18" charset="0"/>
                <a:cs typeface="Times New Roman" panose="02020603050405020304" pitchFamily="18" charset="0"/>
              </a:rPr>
              <a:t> </a:t>
            </a:r>
            <a:r>
              <a:rPr lang="uk-UA" sz="1400" dirty="0">
                <a:solidFill>
                  <a:schemeClr val="tx1"/>
                </a:solidFill>
                <a:latin typeface="Times New Roman" panose="02020603050405020304" pitchFamily="18" charset="0"/>
                <a:cs typeface="Times New Roman" panose="02020603050405020304" pitchFamily="18" charset="0"/>
              </a:rPr>
              <a:t>4,7%, на жаль, </a:t>
            </a:r>
            <a:r>
              <a:rPr lang="uk-UA" sz="1400" dirty="0" smtClean="0">
                <a:solidFill>
                  <a:schemeClr val="tx1"/>
                </a:solidFill>
                <a:latin typeface="Times New Roman" panose="02020603050405020304" pitchFamily="18" charset="0"/>
                <a:cs typeface="Times New Roman" panose="02020603050405020304" pitchFamily="18" charset="0"/>
              </a:rPr>
              <a:t>бракує цього відчуття</a:t>
            </a:r>
            <a:r>
              <a:rPr lang="uk-UA" sz="1400" dirty="0">
                <a:solidFill>
                  <a:schemeClr val="tx1"/>
                </a:solidFill>
                <a:latin typeface="Times New Roman" panose="02020603050405020304" pitchFamily="18" charset="0"/>
                <a:cs typeface="Times New Roman" panose="02020603050405020304" pitchFamily="18" charset="0"/>
              </a:rPr>
              <a:t>. Тільки третина педагогів відчувають себе бадьорими і в гарному настрої протягом робочого дня (36,3%), активними та енергійними (31,4%). Для вчителів найменш притаманні відчуття спокою та розслаблення, переважна більшість опитаних  має проблеми напруження психоемоційного стану (74,4%). Не завжди нічний сон приносить педагогам відновлення сил: тільки третина респондентів прокидається з відчуттям, що добре відпочили (29,3%).</a:t>
            </a:r>
          </a:p>
          <a:p>
            <a:pPr algn="just"/>
            <a:endParaRPr lang="uk-UA" sz="2000"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Диаграмма 5"/>
          <p:cNvGraphicFramePr>
            <a:graphicFrameLocks/>
          </p:cNvGraphicFramePr>
          <p:nvPr>
            <p:extLst>
              <p:ext uri="{D42A27DB-BD31-4B8C-83A1-F6EECF244321}">
                <p14:modId xmlns:p14="http://schemas.microsoft.com/office/powerpoint/2010/main" val="367674467"/>
              </p:ext>
            </p:extLst>
          </p:nvPr>
        </p:nvGraphicFramePr>
        <p:xfrm>
          <a:off x="77443" y="646032"/>
          <a:ext cx="9578688" cy="44368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78833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2016358"/>
            <a:ext cx="9906000" cy="2983343"/>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0" y="2476480"/>
            <a:ext cx="9688717" cy="17976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chemeClr val="tx1"/>
                </a:solidFill>
                <a:latin typeface="Century" panose="02040604050505020304" pitchFamily="18" charset="0"/>
                <a:cs typeface="Times New Roman" panose="02020603050405020304" pitchFamily="18" charset="0"/>
              </a:rPr>
              <a:t>6. </a:t>
            </a:r>
            <a:r>
              <a:rPr lang="uk-UA" sz="3600" b="1" dirty="0" smtClean="0">
                <a:solidFill>
                  <a:schemeClr val="tx1"/>
                </a:solidFill>
                <a:latin typeface="Century" panose="02040604050505020304" pitchFamily="18" charset="0"/>
                <a:cs typeface="Times New Roman" panose="02020603050405020304" pitchFamily="18" charset="0"/>
              </a:rPr>
              <a:t>Задоволеність педагогів власним життям у цілому та основними його складовими</a:t>
            </a:r>
            <a:endParaRPr lang="uk-UA" sz="3600" b="1" dirty="0">
              <a:solidFill>
                <a:schemeClr val="tx1"/>
              </a:solidFill>
              <a:latin typeface="Century" panose="02040604050505020304" pitchFamily="18" charset="0"/>
              <a:cs typeface="Times New Roman" panose="02020603050405020304" pitchFamily="18" charset="0"/>
            </a:endParaRPr>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16473" t="9377" r="11751" b="11619"/>
          <a:stretch/>
        </p:blipFill>
        <p:spPr>
          <a:xfrm>
            <a:off x="7885308" y="0"/>
            <a:ext cx="1656899" cy="1209368"/>
          </a:xfrm>
          <a:prstGeom prst="rect">
            <a:avLst/>
          </a:prstGeom>
        </p:spPr>
      </p:pic>
    </p:spTree>
    <p:extLst>
      <p:ext uri="{BB962C8B-B14F-4D97-AF65-F5344CB8AC3E}">
        <p14:creationId xmlns:p14="http://schemas.microsoft.com/office/powerpoint/2010/main" val="7527892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076" y="-10067"/>
            <a:ext cx="9905999" cy="8044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a:extLst>
              <a:ext uri="{FF2B5EF4-FFF2-40B4-BE49-F238E27FC236}">
                <a16:creationId xmlns:a16="http://schemas.microsoft.com/office/drawing/2014/main" xmlns="" id="{216CB302-CA55-E903-9493-89826C5149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759" t="12311" r="11244" b="44467"/>
          <a:stretch/>
        </p:blipFill>
        <p:spPr>
          <a:xfrm>
            <a:off x="-37110" y="59380"/>
            <a:ext cx="1201068" cy="458977"/>
          </a:xfrm>
          <a:prstGeom prst="rect">
            <a:avLst/>
          </a:prstGeom>
        </p:spPr>
      </p:pic>
      <p:sp>
        <p:nvSpPr>
          <p:cNvPr id="8" name="Прямоугольник 5"/>
          <p:cNvSpPr/>
          <p:nvPr/>
        </p:nvSpPr>
        <p:spPr>
          <a:xfrm>
            <a:off x="838250" y="86448"/>
            <a:ext cx="9080472" cy="646331"/>
          </a:xfrm>
          <a:prstGeom prst="rect">
            <a:avLst/>
          </a:prstGeom>
        </p:spPr>
        <p:txBody>
          <a:bodyPr wrap="square">
            <a:spAutoFit/>
          </a:bodyPr>
          <a:lstStyle/>
          <a:p>
            <a:pPr algn="ctr"/>
            <a:r>
              <a:rPr lang="ru-RU" b="1" dirty="0" smtClean="0">
                <a:latin typeface="Century" panose="02040604050505020304" pitchFamily="18" charset="0"/>
                <a:cs typeface="Times New Roman" panose="02020603050405020304" pitchFamily="18" charset="0"/>
              </a:rPr>
              <a:t>НАСКІЛЬКИ КОЖНА ІЗ ЗАЗНАЧЕНИХ СФЕР ВАЖЛИВА В ЖИТТІ ПЕДАГОГІВ? (%)</a:t>
            </a:r>
            <a:endParaRPr lang="uk-UA" b="1" dirty="0">
              <a:latin typeface="Century" panose="02040604050505020304" pitchFamily="18" charset="0"/>
              <a:cs typeface="Times New Roman" panose="02020603050405020304" pitchFamily="18" charset="0"/>
            </a:endParaRPr>
          </a:p>
        </p:txBody>
      </p:sp>
      <p:sp>
        <p:nvSpPr>
          <p:cNvPr id="27" name="Прямоугольник 26"/>
          <p:cNvSpPr/>
          <p:nvPr/>
        </p:nvSpPr>
        <p:spPr>
          <a:xfrm>
            <a:off x="334109" y="5721318"/>
            <a:ext cx="9223130" cy="951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a:t>
            </a:r>
          </a:p>
          <a:p>
            <a:pPr algn="just"/>
            <a:r>
              <a:rPr lang="uk-UA" sz="1600" dirty="0" smtClean="0">
                <a:solidFill>
                  <a:schemeClr val="tx1"/>
                </a:solidFill>
                <a:latin typeface="Times New Roman" panose="02020603050405020304" pitchFamily="18" charset="0"/>
                <a:cs typeface="Times New Roman" panose="02020603050405020304" pitchFamily="18" charset="0"/>
              </a:rPr>
              <a:t>Родина, здоров’я та фінанси є ТОП-3 найбільш значущими життєвими сферами в житті вчителів. Про це </a:t>
            </a:r>
            <a:r>
              <a:rPr lang="uk-UA" sz="1600" dirty="0">
                <a:solidFill>
                  <a:schemeClr val="tx1"/>
                </a:solidFill>
                <a:latin typeface="Times New Roman" panose="02020603050405020304" pitchFamily="18" charset="0"/>
                <a:cs typeface="Times New Roman" panose="02020603050405020304" pitchFamily="18" charset="0"/>
              </a:rPr>
              <a:t>зазначили </a:t>
            </a:r>
            <a:r>
              <a:rPr lang="uk-UA" sz="1600" dirty="0" smtClean="0">
                <a:solidFill>
                  <a:schemeClr val="tx1"/>
                </a:solidFill>
                <a:latin typeface="Times New Roman" panose="02020603050405020304" pitchFamily="18" charset="0"/>
                <a:cs typeface="Times New Roman" panose="02020603050405020304" pitchFamily="18" charset="0"/>
              </a:rPr>
              <a:t>майже всі опитані (відповідно 99,1%, 98,5% та 97,8%). Порівняно з цими пріоритетами кар’єра для педагогів є найменш вагомою (71%).</a:t>
            </a:r>
            <a:endParaRPr lang="uk-UA" sz="1600" dirty="0">
              <a:solidFill>
                <a:schemeClr val="tx1"/>
              </a:solidFill>
              <a:latin typeface="Century" panose="02040604050505020304" pitchFamily="18" charset="0"/>
              <a:cs typeface="Times New Roman" panose="02020603050405020304" pitchFamily="18" charset="0"/>
            </a:endParaRPr>
          </a:p>
          <a:p>
            <a:pPr algn="just"/>
            <a:endParaRPr lang="uk-UA" sz="2000" dirty="0">
              <a:solidFill>
                <a:schemeClr val="tx1"/>
              </a:solidFill>
              <a:latin typeface="Times New Roman" panose="02020603050405020304" pitchFamily="18" charset="0"/>
              <a:cs typeface="Times New Roman" panose="02020603050405020304" pitchFamily="18" charset="0"/>
            </a:endParaRPr>
          </a:p>
        </p:txBody>
      </p:sp>
      <p:grpSp>
        <p:nvGrpSpPr>
          <p:cNvPr id="26" name="Группа 25"/>
          <p:cNvGrpSpPr/>
          <p:nvPr/>
        </p:nvGrpSpPr>
        <p:grpSpPr>
          <a:xfrm>
            <a:off x="-122601" y="778945"/>
            <a:ext cx="9939008" cy="4518312"/>
            <a:chOff x="-122601" y="778945"/>
            <a:chExt cx="9939008" cy="4518312"/>
          </a:xfrm>
        </p:grpSpPr>
        <p:sp>
          <p:nvSpPr>
            <p:cNvPr id="7" name="Прямоугольник 6"/>
            <p:cNvSpPr/>
            <p:nvPr/>
          </p:nvSpPr>
          <p:spPr>
            <a:xfrm>
              <a:off x="1351194" y="778945"/>
              <a:ext cx="3790336" cy="338554"/>
            </a:xfrm>
            <a:prstGeom prst="rect">
              <a:avLst/>
            </a:prstGeom>
          </p:spPr>
          <p:txBody>
            <a:bodyPr wrap="square">
              <a:spAutoFit/>
            </a:bodyPr>
            <a:lstStyle/>
            <a:p>
              <a:pPr algn="ctr"/>
              <a:r>
                <a:rPr lang="uk-UA" sz="1600" b="1" i="1" dirty="0" smtClean="0">
                  <a:latin typeface="Century" panose="02040604050505020304" pitchFamily="18" charset="0"/>
                  <a:cs typeface="Times New Roman" panose="02020603050405020304" pitchFamily="18" charset="0"/>
                </a:rPr>
                <a:t>Важлива (дуже + скоріше)</a:t>
              </a:r>
              <a:endParaRPr lang="uk-UA" sz="1600" b="1" i="1" dirty="0">
                <a:latin typeface="Century" panose="02040604050505020304" pitchFamily="18" charset="0"/>
                <a:cs typeface="Times New Roman" panose="02020603050405020304" pitchFamily="18" charset="0"/>
              </a:endParaRPr>
            </a:p>
          </p:txBody>
        </p:sp>
        <p:sp>
          <p:nvSpPr>
            <p:cNvPr id="10" name="Прямоугольник 9"/>
            <p:cNvSpPr/>
            <p:nvPr/>
          </p:nvSpPr>
          <p:spPr>
            <a:xfrm>
              <a:off x="4218267" y="778945"/>
              <a:ext cx="3790336" cy="338554"/>
            </a:xfrm>
            <a:prstGeom prst="rect">
              <a:avLst/>
            </a:prstGeom>
          </p:spPr>
          <p:txBody>
            <a:bodyPr wrap="square">
              <a:spAutoFit/>
            </a:bodyPr>
            <a:lstStyle/>
            <a:p>
              <a:pPr algn="ctr"/>
              <a:r>
                <a:rPr lang="uk-UA" sz="1600" b="1" i="1" dirty="0" smtClean="0">
                  <a:latin typeface="Century" panose="02040604050505020304" pitchFamily="18" charset="0"/>
                  <a:cs typeface="Times New Roman" panose="02020603050405020304" pitchFamily="18" charset="0"/>
                </a:rPr>
                <a:t>Не важлива (дуже + скоріше)</a:t>
              </a:r>
              <a:endParaRPr lang="uk-UA" sz="1600" b="1" i="1" dirty="0">
                <a:latin typeface="Century" panose="02040604050505020304" pitchFamily="18" charset="0"/>
                <a:cs typeface="Times New Roman" panose="02020603050405020304" pitchFamily="18" charset="0"/>
              </a:endParaRPr>
            </a:p>
          </p:txBody>
        </p:sp>
        <p:sp>
          <p:nvSpPr>
            <p:cNvPr id="12" name="Прямоугольник 11"/>
            <p:cNvSpPr/>
            <p:nvPr/>
          </p:nvSpPr>
          <p:spPr>
            <a:xfrm>
              <a:off x="7518933" y="786640"/>
              <a:ext cx="2297474" cy="338554"/>
            </a:xfrm>
            <a:prstGeom prst="rect">
              <a:avLst/>
            </a:prstGeom>
          </p:spPr>
          <p:txBody>
            <a:bodyPr wrap="square">
              <a:spAutoFit/>
            </a:bodyPr>
            <a:lstStyle/>
            <a:p>
              <a:pPr algn="ctr"/>
              <a:r>
                <a:rPr lang="uk-UA" sz="1600" b="1" i="1" dirty="0" smtClean="0">
                  <a:latin typeface="Century" panose="02040604050505020304" pitchFamily="18" charset="0"/>
                  <a:cs typeface="Times New Roman" panose="02020603050405020304" pitchFamily="18" charset="0"/>
                </a:rPr>
                <a:t>Важко відповісти</a:t>
              </a:r>
              <a:endParaRPr lang="uk-UA" sz="1600" b="1" i="1" dirty="0">
                <a:latin typeface="Century" panose="02040604050505020304" pitchFamily="18" charset="0"/>
                <a:cs typeface="Times New Roman" panose="02020603050405020304" pitchFamily="18" charset="0"/>
              </a:endParaRPr>
            </a:p>
          </p:txBody>
        </p:sp>
        <p:grpSp>
          <p:nvGrpSpPr>
            <p:cNvPr id="18" name="Группа 17"/>
            <p:cNvGrpSpPr/>
            <p:nvPr/>
          </p:nvGrpSpPr>
          <p:grpSpPr>
            <a:xfrm>
              <a:off x="114969" y="1148277"/>
              <a:ext cx="8236568" cy="398847"/>
              <a:chOff x="114969" y="1148277"/>
              <a:chExt cx="8236568" cy="398847"/>
            </a:xfrm>
          </p:grpSpPr>
          <p:sp>
            <p:nvSpPr>
              <p:cNvPr id="9" name="Прямоугольник 8"/>
              <p:cNvSpPr/>
              <p:nvPr/>
            </p:nvSpPr>
            <p:spPr>
              <a:xfrm>
                <a:off x="4608170" y="1163665"/>
                <a:ext cx="45719" cy="36806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5" name="Группа 14"/>
              <p:cNvGrpSpPr/>
              <p:nvPr/>
            </p:nvGrpSpPr>
            <p:grpSpPr>
              <a:xfrm>
                <a:off x="114969" y="1148277"/>
                <a:ext cx="8236568" cy="398847"/>
                <a:chOff x="114969" y="1148277"/>
                <a:chExt cx="8236568" cy="398847"/>
              </a:xfrm>
            </p:grpSpPr>
            <p:sp>
              <p:nvSpPr>
                <p:cNvPr id="2" name="Прямоугольник 1"/>
                <p:cNvSpPr/>
                <p:nvPr/>
              </p:nvSpPr>
              <p:spPr>
                <a:xfrm>
                  <a:off x="1442925" y="1148277"/>
                  <a:ext cx="3185650" cy="383458"/>
                </a:xfrm>
                <a:prstGeom prst="rect">
                  <a:avLst/>
                </a:prstGeom>
                <a:solidFill>
                  <a:srgbClr val="FF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7784968" y="1163666"/>
                  <a:ext cx="67521" cy="38345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114969" y="1168676"/>
                  <a:ext cx="1306394" cy="369332"/>
                </a:xfrm>
                <a:prstGeom prst="rect">
                  <a:avLst/>
                </a:prstGeom>
              </p:spPr>
              <p:txBody>
                <a:bodyPr wrap="square">
                  <a:spAutoFit/>
                </a:bodyPr>
                <a:lstStyle/>
                <a:p>
                  <a:pPr algn="ctr"/>
                  <a:r>
                    <a:rPr lang="uk-UA" b="1" dirty="0" smtClean="0">
                      <a:latin typeface="Century" panose="02040604050505020304" pitchFamily="18" charset="0"/>
                      <a:cs typeface="Times New Roman" panose="02020603050405020304" pitchFamily="18" charset="0"/>
                    </a:rPr>
                    <a:t>родина</a:t>
                  </a:r>
                  <a:endParaRPr lang="uk-UA" b="1" dirty="0">
                    <a:latin typeface="Century" panose="02040604050505020304" pitchFamily="18" charset="0"/>
                    <a:cs typeface="Times New Roman" panose="02020603050405020304" pitchFamily="18" charset="0"/>
                  </a:endParaRPr>
                </a:p>
              </p:txBody>
            </p:sp>
            <p:sp>
              <p:nvSpPr>
                <p:cNvPr id="14" name="Прямоугольник 13"/>
                <p:cNvSpPr/>
                <p:nvPr/>
              </p:nvSpPr>
              <p:spPr>
                <a:xfrm>
                  <a:off x="2602734" y="1170729"/>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99,1</a:t>
                  </a:r>
                  <a:endParaRPr lang="uk-UA" sz="1600" b="1" dirty="0">
                    <a:latin typeface="Century" panose="02040604050505020304" pitchFamily="18" charset="0"/>
                    <a:cs typeface="Times New Roman" panose="02020603050405020304" pitchFamily="18" charset="0"/>
                  </a:endParaRPr>
                </a:p>
              </p:txBody>
            </p:sp>
            <p:sp>
              <p:nvSpPr>
                <p:cNvPr id="16" name="Прямоугольник 15"/>
                <p:cNvSpPr/>
                <p:nvPr/>
              </p:nvSpPr>
              <p:spPr>
                <a:xfrm>
                  <a:off x="4313386" y="1164490"/>
                  <a:ext cx="878463" cy="338554"/>
                </a:xfrm>
                <a:prstGeom prst="rect">
                  <a:avLst/>
                </a:prstGeom>
              </p:spPr>
              <p:txBody>
                <a:bodyPr wrap="square">
                  <a:spAutoFit/>
                </a:bodyPr>
                <a:lstStyle/>
                <a:p>
                  <a:pPr algn="ctr"/>
                  <a:r>
                    <a:rPr lang="uk-UA" sz="1600" b="1" dirty="0">
                      <a:latin typeface="Century" panose="02040604050505020304" pitchFamily="18" charset="0"/>
                      <a:cs typeface="Times New Roman" panose="02020603050405020304" pitchFamily="18" charset="0"/>
                    </a:rPr>
                    <a:t>0</a:t>
                  </a:r>
                  <a:r>
                    <a:rPr lang="uk-UA" sz="1600" b="1" dirty="0" smtClean="0">
                      <a:latin typeface="Century" panose="02040604050505020304" pitchFamily="18" charset="0"/>
                      <a:cs typeface="Times New Roman" panose="02020603050405020304" pitchFamily="18" charset="0"/>
                    </a:rPr>
                    <a:t>,1</a:t>
                  </a:r>
                  <a:endParaRPr lang="uk-UA" sz="1600" b="1" dirty="0">
                    <a:latin typeface="Century" panose="02040604050505020304" pitchFamily="18" charset="0"/>
                    <a:cs typeface="Times New Roman" panose="02020603050405020304" pitchFamily="18" charset="0"/>
                  </a:endParaRPr>
                </a:p>
              </p:txBody>
            </p:sp>
            <p:sp>
              <p:nvSpPr>
                <p:cNvPr id="17" name="Прямоугольник 16"/>
                <p:cNvSpPr/>
                <p:nvPr/>
              </p:nvSpPr>
              <p:spPr>
                <a:xfrm>
                  <a:off x="7473074" y="1192489"/>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0,7</a:t>
                  </a:r>
                  <a:endParaRPr lang="uk-UA" sz="1600" b="1" dirty="0">
                    <a:latin typeface="Century" panose="02040604050505020304" pitchFamily="18" charset="0"/>
                    <a:cs typeface="Times New Roman" panose="02020603050405020304" pitchFamily="18" charset="0"/>
                  </a:endParaRPr>
                </a:p>
              </p:txBody>
            </p:sp>
          </p:grpSp>
        </p:grpSp>
        <p:grpSp>
          <p:nvGrpSpPr>
            <p:cNvPr id="28" name="Группа 27"/>
            <p:cNvGrpSpPr/>
            <p:nvPr/>
          </p:nvGrpSpPr>
          <p:grpSpPr>
            <a:xfrm>
              <a:off x="124246" y="1667334"/>
              <a:ext cx="8251386" cy="444400"/>
              <a:chOff x="124061" y="1148277"/>
              <a:chExt cx="8251386" cy="444400"/>
            </a:xfrm>
          </p:grpSpPr>
          <p:sp>
            <p:nvSpPr>
              <p:cNvPr id="29" name="Прямоугольник 28"/>
              <p:cNvSpPr/>
              <p:nvPr/>
            </p:nvSpPr>
            <p:spPr>
              <a:xfrm>
                <a:off x="4608170" y="1163665"/>
                <a:ext cx="78889" cy="36806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0" name="Группа 29"/>
              <p:cNvGrpSpPr/>
              <p:nvPr/>
            </p:nvGrpSpPr>
            <p:grpSpPr>
              <a:xfrm>
                <a:off x="124061" y="1148277"/>
                <a:ext cx="8251386" cy="444400"/>
                <a:chOff x="124061" y="1148277"/>
                <a:chExt cx="8251386" cy="444400"/>
              </a:xfrm>
            </p:grpSpPr>
            <p:sp>
              <p:nvSpPr>
                <p:cNvPr id="31" name="Прямоугольник 30"/>
                <p:cNvSpPr/>
                <p:nvPr/>
              </p:nvSpPr>
              <p:spPr>
                <a:xfrm>
                  <a:off x="1607389" y="1148277"/>
                  <a:ext cx="3021186" cy="383458"/>
                </a:xfrm>
                <a:prstGeom prst="rect">
                  <a:avLst/>
                </a:prstGeom>
                <a:solidFill>
                  <a:srgbClr val="FF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Прямоугольник 31"/>
                <p:cNvSpPr/>
                <p:nvPr/>
              </p:nvSpPr>
              <p:spPr>
                <a:xfrm flipH="1">
                  <a:off x="7784783" y="1209219"/>
                  <a:ext cx="113238" cy="38345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Прямоугольник 32"/>
                <p:cNvSpPr/>
                <p:nvPr/>
              </p:nvSpPr>
              <p:spPr>
                <a:xfrm>
                  <a:off x="124061" y="1178123"/>
                  <a:ext cx="1306394" cy="369332"/>
                </a:xfrm>
                <a:prstGeom prst="rect">
                  <a:avLst/>
                </a:prstGeom>
              </p:spPr>
              <p:txBody>
                <a:bodyPr wrap="square">
                  <a:spAutoFit/>
                </a:bodyPr>
                <a:lstStyle/>
                <a:p>
                  <a:pPr algn="ctr"/>
                  <a:r>
                    <a:rPr lang="uk-UA" b="1" dirty="0" smtClean="0">
                      <a:latin typeface="Century" panose="02040604050505020304" pitchFamily="18" charset="0"/>
                      <a:cs typeface="Times New Roman" panose="02020603050405020304" pitchFamily="18" charset="0"/>
                    </a:rPr>
                    <a:t>здоров’я</a:t>
                  </a:r>
                  <a:endParaRPr lang="uk-UA" b="1" dirty="0">
                    <a:latin typeface="Century" panose="02040604050505020304" pitchFamily="18" charset="0"/>
                    <a:cs typeface="Times New Roman" panose="02020603050405020304" pitchFamily="18" charset="0"/>
                  </a:endParaRPr>
                </a:p>
              </p:txBody>
            </p:sp>
            <p:sp>
              <p:nvSpPr>
                <p:cNvPr id="34" name="Прямоугольник 33"/>
                <p:cNvSpPr/>
                <p:nvPr/>
              </p:nvSpPr>
              <p:spPr>
                <a:xfrm>
                  <a:off x="2602734" y="1170729"/>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98,5</a:t>
                  </a:r>
                  <a:endParaRPr lang="uk-UA" sz="1600" b="1" dirty="0">
                    <a:latin typeface="Century" panose="02040604050505020304" pitchFamily="18" charset="0"/>
                    <a:cs typeface="Times New Roman" panose="02020603050405020304" pitchFamily="18" charset="0"/>
                  </a:endParaRPr>
                </a:p>
              </p:txBody>
            </p:sp>
            <p:sp>
              <p:nvSpPr>
                <p:cNvPr id="35" name="Прямоугольник 34"/>
                <p:cNvSpPr/>
                <p:nvPr/>
              </p:nvSpPr>
              <p:spPr>
                <a:xfrm>
                  <a:off x="4311144" y="1158651"/>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0,3</a:t>
                  </a:r>
                  <a:endParaRPr lang="uk-UA" sz="1600" b="1" dirty="0">
                    <a:latin typeface="Century" panose="02040604050505020304" pitchFamily="18" charset="0"/>
                    <a:cs typeface="Times New Roman" panose="02020603050405020304" pitchFamily="18" charset="0"/>
                  </a:endParaRPr>
                </a:p>
              </p:txBody>
            </p:sp>
            <p:sp>
              <p:nvSpPr>
                <p:cNvPr id="36" name="Прямоугольник 35"/>
                <p:cNvSpPr/>
                <p:nvPr/>
              </p:nvSpPr>
              <p:spPr>
                <a:xfrm>
                  <a:off x="7496984" y="1220598"/>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1,2</a:t>
                  </a:r>
                  <a:endParaRPr lang="uk-UA" sz="1600" b="1" dirty="0">
                    <a:latin typeface="Century" panose="02040604050505020304" pitchFamily="18" charset="0"/>
                    <a:cs typeface="Times New Roman" panose="02020603050405020304" pitchFamily="18" charset="0"/>
                  </a:endParaRPr>
                </a:p>
              </p:txBody>
            </p:sp>
          </p:grpSp>
        </p:grpSp>
        <p:grpSp>
          <p:nvGrpSpPr>
            <p:cNvPr id="37" name="Группа 36"/>
            <p:cNvGrpSpPr/>
            <p:nvPr/>
          </p:nvGrpSpPr>
          <p:grpSpPr>
            <a:xfrm>
              <a:off x="136531" y="2168670"/>
              <a:ext cx="8095766" cy="431475"/>
              <a:chOff x="124296" y="1115168"/>
              <a:chExt cx="8095766" cy="431475"/>
            </a:xfrm>
          </p:grpSpPr>
          <p:sp>
            <p:nvSpPr>
              <p:cNvPr id="38" name="Прямоугольник 37"/>
              <p:cNvSpPr/>
              <p:nvPr/>
            </p:nvSpPr>
            <p:spPr>
              <a:xfrm>
                <a:off x="4642310" y="1177831"/>
                <a:ext cx="152974" cy="36806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9" name="Группа 38"/>
              <p:cNvGrpSpPr/>
              <p:nvPr/>
            </p:nvGrpSpPr>
            <p:grpSpPr>
              <a:xfrm>
                <a:off x="124296" y="1115168"/>
                <a:ext cx="8095766" cy="431475"/>
                <a:chOff x="124296" y="1115168"/>
                <a:chExt cx="8095766" cy="431475"/>
              </a:xfrm>
            </p:grpSpPr>
            <p:sp>
              <p:nvSpPr>
                <p:cNvPr id="40" name="Прямоугольник 39"/>
                <p:cNvSpPr/>
                <p:nvPr/>
              </p:nvSpPr>
              <p:spPr>
                <a:xfrm>
                  <a:off x="1728075" y="1148277"/>
                  <a:ext cx="2900500" cy="383458"/>
                </a:xfrm>
                <a:prstGeom prst="rect">
                  <a:avLst/>
                </a:prstGeom>
                <a:solidFill>
                  <a:srgbClr val="FF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Прямоугольник 41"/>
                <p:cNvSpPr/>
                <p:nvPr/>
              </p:nvSpPr>
              <p:spPr>
                <a:xfrm>
                  <a:off x="124296" y="1115168"/>
                  <a:ext cx="1306394" cy="369332"/>
                </a:xfrm>
                <a:prstGeom prst="rect">
                  <a:avLst/>
                </a:prstGeom>
              </p:spPr>
              <p:txBody>
                <a:bodyPr wrap="square">
                  <a:spAutoFit/>
                </a:bodyPr>
                <a:lstStyle/>
                <a:p>
                  <a:pPr algn="ctr"/>
                  <a:r>
                    <a:rPr lang="uk-UA" b="1" dirty="0" smtClean="0">
                      <a:latin typeface="Century" panose="02040604050505020304" pitchFamily="18" charset="0"/>
                      <a:cs typeface="Times New Roman" panose="02020603050405020304" pitchFamily="18" charset="0"/>
                    </a:rPr>
                    <a:t>фінанси</a:t>
                  </a:r>
                  <a:endParaRPr lang="uk-UA" b="1" dirty="0">
                    <a:latin typeface="Century" panose="02040604050505020304" pitchFamily="18" charset="0"/>
                    <a:cs typeface="Times New Roman" panose="02020603050405020304" pitchFamily="18" charset="0"/>
                  </a:endParaRPr>
                </a:p>
              </p:txBody>
            </p:sp>
            <p:sp>
              <p:nvSpPr>
                <p:cNvPr id="43" name="Прямоугольник 42"/>
                <p:cNvSpPr/>
                <p:nvPr/>
              </p:nvSpPr>
              <p:spPr>
                <a:xfrm>
                  <a:off x="2590499" y="1156946"/>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97,8</a:t>
                  </a:r>
                  <a:endParaRPr lang="uk-UA" sz="1600" b="1" dirty="0">
                    <a:latin typeface="Century" panose="02040604050505020304" pitchFamily="18" charset="0"/>
                    <a:cs typeface="Times New Roman" panose="02020603050405020304" pitchFamily="18" charset="0"/>
                  </a:endParaRPr>
                </a:p>
              </p:txBody>
            </p:sp>
            <p:sp>
              <p:nvSpPr>
                <p:cNvPr id="44" name="Прямоугольник 43"/>
                <p:cNvSpPr/>
                <p:nvPr/>
              </p:nvSpPr>
              <p:spPr>
                <a:xfrm>
                  <a:off x="4514075" y="1208089"/>
                  <a:ext cx="40944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1</a:t>
                  </a:r>
                  <a:endParaRPr lang="uk-UA" sz="1600" b="1" dirty="0">
                    <a:latin typeface="Century" panose="02040604050505020304" pitchFamily="18" charset="0"/>
                    <a:cs typeface="Times New Roman" panose="02020603050405020304" pitchFamily="18" charset="0"/>
                  </a:endParaRPr>
                </a:p>
              </p:txBody>
            </p:sp>
            <p:sp>
              <p:nvSpPr>
                <p:cNvPr id="45" name="Прямоугольник 44"/>
                <p:cNvSpPr/>
                <p:nvPr/>
              </p:nvSpPr>
              <p:spPr>
                <a:xfrm>
                  <a:off x="7753126" y="1173149"/>
                  <a:ext cx="466936"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1,2</a:t>
                  </a:r>
                  <a:endParaRPr lang="uk-UA" sz="1600" b="1" dirty="0">
                    <a:latin typeface="Century" panose="02040604050505020304" pitchFamily="18" charset="0"/>
                    <a:cs typeface="Times New Roman" panose="02020603050405020304" pitchFamily="18" charset="0"/>
                  </a:endParaRPr>
                </a:p>
              </p:txBody>
            </p:sp>
          </p:grpSp>
        </p:grpSp>
        <p:grpSp>
          <p:nvGrpSpPr>
            <p:cNvPr id="46" name="Группа 45"/>
            <p:cNvGrpSpPr/>
            <p:nvPr/>
          </p:nvGrpSpPr>
          <p:grpSpPr>
            <a:xfrm>
              <a:off x="124246" y="2558796"/>
              <a:ext cx="8249488" cy="646331"/>
              <a:chOff x="87136" y="975000"/>
              <a:chExt cx="8249488" cy="646331"/>
            </a:xfrm>
          </p:grpSpPr>
          <p:sp>
            <p:nvSpPr>
              <p:cNvPr id="47" name="Прямоугольник 46"/>
              <p:cNvSpPr/>
              <p:nvPr/>
            </p:nvSpPr>
            <p:spPr>
              <a:xfrm>
                <a:off x="4608170" y="1163665"/>
                <a:ext cx="210562" cy="36806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48" name="Группа 47"/>
              <p:cNvGrpSpPr/>
              <p:nvPr/>
            </p:nvGrpSpPr>
            <p:grpSpPr>
              <a:xfrm>
                <a:off x="87136" y="975000"/>
                <a:ext cx="8249488" cy="646331"/>
                <a:chOff x="87136" y="975000"/>
                <a:chExt cx="8249488" cy="646331"/>
              </a:xfrm>
            </p:grpSpPr>
            <p:sp>
              <p:nvSpPr>
                <p:cNvPr id="49" name="Прямоугольник 48"/>
                <p:cNvSpPr/>
                <p:nvPr/>
              </p:nvSpPr>
              <p:spPr>
                <a:xfrm>
                  <a:off x="1865383" y="1148277"/>
                  <a:ext cx="2763191" cy="383458"/>
                </a:xfrm>
                <a:prstGeom prst="rect">
                  <a:avLst/>
                </a:prstGeom>
                <a:solidFill>
                  <a:srgbClr val="FF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Прямоугольник 49"/>
                <p:cNvSpPr/>
                <p:nvPr/>
              </p:nvSpPr>
              <p:spPr>
                <a:xfrm>
                  <a:off x="7743236" y="1163666"/>
                  <a:ext cx="228258" cy="38345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Прямоугольник 50"/>
                <p:cNvSpPr/>
                <p:nvPr/>
              </p:nvSpPr>
              <p:spPr>
                <a:xfrm>
                  <a:off x="87136" y="975000"/>
                  <a:ext cx="1306394" cy="646331"/>
                </a:xfrm>
                <a:prstGeom prst="rect">
                  <a:avLst/>
                </a:prstGeom>
              </p:spPr>
              <p:txBody>
                <a:bodyPr wrap="square">
                  <a:spAutoFit/>
                </a:bodyPr>
                <a:lstStyle/>
                <a:p>
                  <a:pPr algn="ctr"/>
                  <a:r>
                    <a:rPr lang="uk-UA" b="1" dirty="0">
                      <a:latin typeface="Century" panose="02040604050505020304" pitchFamily="18" charset="0"/>
                      <a:cs typeface="Times New Roman" panose="02020603050405020304" pitchFamily="18" charset="0"/>
                    </a:rPr>
                    <a:t>д</a:t>
                  </a:r>
                  <a:r>
                    <a:rPr lang="uk-UA" b="1" dirty="0" smtClean="0">
                      <a:latin typeface="Century" panose="02040604050505020304" pitchFamily="18" charset="0"/>
                      <a:cs typeface="Times New Roman" panose="02020603050405020304" pitchFamily="18" charset="0"/>
                    </a:rPr>
                    <a:t>уховний розвиток</a:t>
                  </a:r>
                  <a:endParaRPr lang="uk-UA" b="1" dirty="0">
                    <a:latin typeface="Century" panose="02040604050505020304" pitchFamily="18" charset="0"/>
                    <a:cs typeface="Times New Roman" panose="02020603050405020304" pitchFamily="18" charset="0"/>
                  </a:endParaRPr>
                </a:p>
              </p:txBody>
            </p:sp>
            <p:sp>
              <p:nvSpPr>
                <p:cNvPr id="52" name="Прямоугольник 51"/>
                <p:cNvSpPr/>
                <p:nvPr/>
              </p:nvSpPr>
              <p:spPr>
                <a:xfrm>
                  <a:off x="2687844" y="1139759"/>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94,2</a:t>
                  </a:r>
                  <a:endParaRPr lang="uk-UA" sz="1600" b="1" dirty="0">
                    <a:latin typeface="Century" panose="02040604050505020304" pitchFamily="18" charset="0"/>
                    <a:cs typeface="Times New Roman" panose="02020603050405020304" pitchFamily="18" charset="0"/>
                  </a:endParaRPr>
                </a:p>
              </p:txBody>
            </p:sp>
            <p:sp>
              <p:nvSpPr>
                <p:cNvPr id="53" name="Прямоугольник 52"/>
                <p:cNvSpPr/>
                <p:nvPr/>
              </p:nvSpPr>
              <p:spPr>
                <a:xfrm>
                  <a:off x="4329598" y="1208187"/>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1,7</a:t>
                  </a:r>
                  <a:endParaRPr lang="uk-UA" sz="1600" b="1" dirty="0">
                    <a:latin typeface="Century" panose="02040604050505020304" pitchFamily="18" charset="0"/>
                    <a:cs typeface="Times New Roman" panose="02020603050405020304" pitchFamily="18" charset="0"/>
                  </a:endParaRPr>
                </a:p>
              </p:txBody>
            </p:sp>
            <p:sp>
              <p:nvSpPr>
                <p:cNvPr id="54" name="Прямоугольник 53"/>
                <p:cNvSpPr/>
                <p:nvPr/>
              </p:nvSpPr>
              <p:spPr>
                <a:xfrm>
                  <a:off x="7458161" y="1209388"/>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4,2</a:t>
                  </a:r>
                  <a:endParaRPr lang="uk-UA" sz="1600" b="1" dirty="0">
                    <a:latin typeface="Century" panose="02040604050505020304" pitchFamily="18" charset="0"/>
                    <a:cs typeface="Times New Roman" panose="02020603050405020304" pitchFamily="18" charset="0"/>
                  </a:endParaRPr>
                </a:p>
              </p:txBody>
            </p:sp>
          </p:grpSp>
        </p:grpSp>
        <p:grpSp>
          <p:nvGrpSpPr>
            <p:cNvPr id="55" name="Группа 54"/>
            <p:cNvGrpSpPr/>
            <p:nvPr/>
          </p:nvGrpSpPr>
          <p:grpSpPr>
            <a:xfrm>
              <a:off x="85233" y="3216850"/>
              <a:ext cx="8304807" cy="458268"/>
              <a:chOff x="33237" y="1088856"/>
              <a:chExt cx="8304807" cy="458268"/>
            </a:xfrm>
          </p:grpSpPr>
          <p:sp>
            <p:nvSpPr>
              <p:cNvPr id="56" name="Прямоугольник 55"/>
              <p:cNvSpPr/>
              <p:nvPr/>
            </p:nvSpPr>
            <p:spPr>
              <a:xfrm>
                <a:off x="4608170" y="1163665"/>
                <a:ext cx="233881" cy="36806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57" name="Группа 56"/>
              <p:cNvGrpSpPr/>
              <p:nvPr/>
            </p:nvGrpSpPr>
            <p:grpSpPr>
              <a:xfrm>
                <a:off x="33237" y="1088856"/>
                <a:ext cx="8304807" cy="458268"/>
                <a:chOff x="33237" y="1088856"/>
                <a:chExt cx="8304807" cy="458268"/>
              </a:xfrm>
            </p:grpSpPr>
            <p:sp>
              <p:nvSpPr>
                <p:cNvPr id="58" name="Прямоугольник 57"/>
                <p:cNvSpPr/>
                <p:nvPr/>
              </p:nvSpPr>
              <p:spPr>
                <a:xfrm>
                  <a:off x="2075947" y="1148277"/>
                  <a:ext cx="2552628" cy="383458"/>
                </a:xfrm>
                <a:prstGeom prst="rect">
                  <a:avLst/>
                </a:prstGeom>
                <a:solidFill>
                  <a:srgbClr val="FF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Прямоугольник 58"/>
                <p:cNvSpPr/>
                <p:nvPr/>
              </p:nvSpPr>
              <p:spPr>
                <a:xfrm>
                  <a:off x="7737211" y="1163666"/>
                  <a:ext cx="279811" cy="38345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0" name="Прямоугольник 59"/>
                <p:cNvSpPr/>
                <p:nvPr/>
              </p:nvSpPr>
              <p:spPr>
                <a:xfrm>
                  <a:off x="33237" y="1088856"/>
                  <a:ext cx="1306394" cy="369332"/>
                </a:xfrm>
                <a:prstGeom prst="rect">
                  <a:avLst/>
                </a:prstGeom>
              </p:spPr>
              <p:txBody>
                <a:bodyPr wrap="square">
                  <a:spAutoFit/>
                </a:bodyPr>
                <a:lstStyle/>
                <a:p>
                  <a:pPr algn="ctr"/>
                  <a:r>
                    <a:rPr lang="uk-UA" b="1" dirty="0" smtClean="0">
                      <a:latin typeface="Century" panose="02040604050505020304" pitchFamily="18" charset="0"/>
                      <a:cs typeface="Times New Roman" panose="02020603050405020304" pitchFamily="18" charset="0"/>
                    </a:rPr>
                    <a:t>друзі</a:t>
                  </a:r>
                  <a:endParaRPr lang="uk-UA" b="1" dirty="0">
                    <a:latin typeface="Century" panose="02040604050505020304" pitchFamily="18" charset="0"/>
                    <a:cs typeface="Times New Roman" panose="02020603050405020304" pitchFamily="18" charset="0"/>
                  </a:endParaRPr>
                </a:p>
              </p:txBody>
            </p:sp>
            <p:sp>
              <p:nvSpPr>
                <p:cNvPr id="61" name="Прямоугольник 60"/>
                <p:cNvSpPr/>
                <p:nvPr/>
              </p:nvSpPr>
              <p:spPr>
                <a:xfrm>
                  <a:off x="2755134" y="1170729"/>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93,2</a:t>
                  </a:r>
                  <a:endParaRPr lang="uk-UA" sz="1600" b="1" dirty="0">
                    <a:latin typeface="Century" panose="02040604050505020304" pitchFamily="18" charset="0"/>
                    <a:cs typeface="Times New Roman" panose="02020603050405020304" pitchFamily="18" charset="0"/>
                  </a:endParaRPr>
                </a:p>
              </p:txBody>
            </p:sp>
            <p:sp>
              <p:nvSpPr>
                <p:cNvPr id="62" name="Прямоугольник 61"/>
                <p:cNvSpPr/>
                <p:nvPr/>
              </p:nvSpPr>
              <p:spPr>
                <a:xfrm>
                  <a:off x="4364614" y="1193061"/>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2,1</a:t>
                  </a:r>
                  <a:endParaRPr lang="uk-UA" sz="1600" b="1" dirty="0">
                    <a:latin typeface="Century" panose="02040604050505020304" pitchFamily="18" charset="0"/>
                    <a:cs typeface="Times New Roman" panose="02020603050405020304" pitchFamily="18" charset="0"/>
                  </a:endParaRPr>
                </a:p>
              </p:txBody>
            </p:sp>
            <p:sp>
              <p:nvSpPr>
                <p:cNvPr id="63" name="Прямоугольник 62"/>
                <p:cNvSpPr/>
                <p:nvPr/>
              </p:nvSpPr>
              <p:spPr>
                <a:xfrm>
                  <a:off x="7459581" y="1159804"/>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4,7</a:t>
                  </a:r>
                  <a:endParaRPr lang="uk-UA" sz="1600" b="1" dirty="0">
                    <a:latin typeface="Century" panose="02040604050505020304" pitchFamily="18" charset="0"/>
                    <a:cs typeface="Times New Roman" panose="02020603050405020304" pitchFamily="18" charset="0"/>
                  </a:endParaRPr>
                </a:p>
              </p:txBody>
            </p:sp>
          </p:grpSp>
        </p:grpSp>
        <p:grpSp>
          <p:nvGrpSpPr>
            <p:cNvPr id="64" name="Группа 63"/>
            <p:cNvGrpSpPr/>
            <p:nvPr/>
          </p:nvGrpSpPr>
          <p:grpSpPr>
            <a:xfrm>
              <a:off x="-122601" y="3654801"/>
              <a:ext cx="8468630" cy="646331"/>
              <a:chOff x="-174597" y="994907"/>
              <a:chExt cx="8468630" cy="646331"/>
            </a:xfrm>
          </p:grpSpPr>
          <p:sp>
            <p:nvSpPr>
              <p:cNvPr id="65" name="Прямоугольник 64"/>
              <p:cNvSpPr/>
              <p:nvPr/>
            </p:nvSpPr>
            <p:spPr>
              <a:xfrm>
                <a:off x="4608171" y="1163665"/>
                <a:ext cx="275586" cy="36806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66" name="Группа 65"/>
              <p:cNvGrpSpPr/>
              <p:nvPr/>
            </p:nvGrpSpPr>
            <p:grpSpPr>
              <a:xfrm>
                <a:off x="-174597" y="994907"/>
                <a:ext cx="8468630" cy="646331"/>
                <a:chOff x="-174597" y="994907"/>
                <a:chExt cx="8468630" cy="646331"/>
              </a:xfrm>
            </p:grpSpPr>
            <p:sp>
              <p:nvSpPr>
                <p:cNvPr id="67" name="Прямоугольник 66"/>
                <p:cNvSpPr/>
                <p:nvPr/>
              </p:nvSpPr>
              <p:spPr>
                <a:xfrm>
                  <a:off x="2287969" y="1148277"/>
                  <a:ext cx="2340605" cy="383458"/>
                </a:xfrm>
                <a:prstGeom prst="rect">
                  <a:avLst/>
                </a:prstGeom>
                <a:solidFill>
                  <a:srgbClr val="FF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8" name="Прямоугольник 67"/>
                <p:cNvSpPr/>
                <p:nvPr/>
              </p:nvSpPr>
              <p:spPr>
                <a:xfrm>
                  <a:off x="7728350" y="1163666"/>
                  <a:ext cx="371384" cy="38345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Прямоугольник 68"/>
                <p:cNvSpPr/>
                <p:nvPr/>
              </p:nvSpPr>
              <p:spPr>
                <a:xfrm>
                  <a:off x="-174597" y="994907"/>
                  <a:ext cx="1887607" cy="646331"/>
                </a:xfrm>
                <a:prstGeom prst="rect">
                  <a:avLst/>
                </a:prstGeom>
              </p:spPr>
              <p:txBody>
                <a:bodyPr wrap="square">
                  <a:spAutoFit/>
                </a:bodyPr>
                <a:lstStyle/>
                <a:p>
                  <a:pPr algn="ctr"/>
                  <a:r>
                    <a:rPr lang="uk-UA" b="1" dirty="0">
                      <a:latin typeface="Century" panose="02040604050505020304" pitchFamily="18" charset="0"/>
                      <a:cs typeface="Times New Roman" panose="02020603050405020304" pitchFamily="18" charset="0"/>
                    </a:rPr>
                    <a:t>о</a:t>
                  </a:r>
                  <a:r>
                    <a:rPr lang="uk-UA" b="1" dirty="0" smtClean="0">
                      <a:latin typeface="Century" panose="02040604050505020304" pitchFamily="18" charset="0"/>
                      <a:cs typeface="Times New Roman" panose="02020603050405020304" pitchFamily="18" charset="0"/>
                    </a:rPr>
                    <a:t>собистісний розвиток</a:t>
                  </a:r>
                  <a:endParaRPr lang="uk-UA" b="1" dirty="0">
                    <a:latin typeface="Century" panose="02040604050505020304" pitchFamily="18" charset="0"/>
                    <a:cs typeface="Times New Roman" panose="02020603050405020304" pitchFamily="18" charset="0"/>
                  </a:endParaRPr>
                </a:p>
              </p:txBody>
            </p:sp>
            <p:sp>
              <p:nvSpPr>
                <p:cNvPr id="70" name="Прямоугольник 69"/>
                <p:cNvSpPr/>
                <p:nvPr/>
              </p:nvSpPr>
              <p:spPr>
                <a:xfrm>
                  <a:off x="2913029" y="1156211"/>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90,4</a:t>
                  </a:r>
                  <a:endParaRPr lang="uk-UA" sz="1600" b="1" dirty="0">
                    <a:latin typeface="Century" panose="02040604050505020304" pitchFamily="18" charset="0"/>
                    <a:cs typeface="Times New Roman" panose="02020603050405020304" pitchFamily="18" charset="0"/>
                  </a:endParaRPr>
                </a:p>
              </p:txBody>
            </p:sp>
            <p:sp>
              <p:nvSpPr>
                <p:cNvPr id="71" name="Прямоугольник 70"/>
                <p:cNvSpPr/>
                <p:nvPr/>
              </p:nvSpPr>
              <p:spPr>
                <a:xfrm>
                  <a:off x="4541884" y="1131626"/>
                  <a:ext cx="470912"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3,5</a:t>
                  </a:r>
                  <a:endParaRPr lang="uk-UA" sz="1600" b="1" dirty="0">
                    <a:latin typeface="Century" panose="02040604050505020304" pitchFamily="18" charset="0"/>
                    <a:cs typeface="Times New Roman" panose="02020603050405020304" pitchFamily="18" charset="0"/>
                  </a:endParaRPr>
                </a:p>
              </p:txBody>
            </p:sp>
            <p:sp>
              <p:nvSpPr>
                <p:cNvPr id="72" name="Прямоугольник 71"/>
                <p:cNvSpPr/>
                <p:nvPr/>
              </p:nvSpPr>
              <p:spPr>
                <a:xfrm>
                  <a:off x="7415570" y="1178422"/>
                  <a:ext cx="878463" cy="338554"/>
                </a:xfrm>
                <a:prstGeom prst="rect">
                  <a:avLst/>
                </a:prstGeom>
              </p:spPr>
              <p:txBody>
                <a:bodyPr wrap="square">
                  <a:spAutoFit/>
                </a:bodyPr>
                <a:lstStyle/>
                <a:p>
                  <a:pPr algn="ctr"/>
                  <a:r>
                    <a:rPr lang="uk-UA" sz="1600" b="1" dirty="0">
                      <a:latin typeface="Century" panose="02040604050505020304" pitchFamily="18" charset="0"/>
                      <a:cs typeface="Times New Roman" panose="02020603050405020304" pitchFamily="18" charset="0"/>
                    </a:rPr>
                    <a:t>6</a:t>
                  </a:r>
                </a:p>
              </p:txBody>
            </p:sp>
          </p:grpSp>
        </p:grpSp>
        <p:grpSp>
          <p:nvGrpSpPr>
            <p:cNvPr id="73" name="Группа 72"/>
            <p:cNvGrpSpPr/>
            <p:nvPr/>
          </p:nvGrpSpPr>
          <p:grpSpPr>
            <a:xfrm>
              <a:off x="21559" y="4353291"/>
              <a:ext cx="8419996" cy="407173"/>
              <a:chOff x="-37110" y="1148277"/>
              <a:chExt cx="8419996" cy="407173"/>
            </a:xfrm>
          </p:grpSpPr>
          <p:sp>
            <p:nvSpPr>
              <p:cNvPr id="74" name="Прямоугольник 73"/>
              <p:cNvSpPr/>
              <p:nvPr/>
            </p:nvSpPr>
            <p:spPr>
              <a:xfrm>
                <a:off x="4608169" y="1163665"/>
                <a:ext cx="328497" cy="36806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75" name="Группа 74"/>
              <p:cNvGrpSpPr/>
              <p:nvPr/>
            </p:nvGrpSpPr>
            <p:grpSpPr>
              <a:xfrm>
                <a:off x="-37110" y="1148277"/>
                <a:ext cx="8419996" cy="407173"/>
                <a:chOff x="-37110" y="1148277"/>
                <a:chExt cx="8419996" cy="407173"/>
              </a:xfrm>
            </p:grpSpPr>
            <p:sp>
              <p:nvSpPr>
                <p:cNvPr id="76" name="Прямоугольник 75"/>
                <p:cNvSpPr/>
                <p:nvPr/>
              </p:nvSpPr>
              <p:spPr>
                <a:xfrm>
                  <a:off x="2836450" y="1148277"/>
                  <a:ext cx="1792125" cy="383458"/>
                </a:xfrm>
                <a:prstGeom prst="rect">
                  <a:avLst/>
                </a:prstGeom>
                <a:solidFill>
                  <a:srgbClr val="FF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7" name="Прямоугольник 76"/>
                <p:cNvSpPr/>
                <p:nvPr/>
              </p:nvSpPr>
              <p:spPr>
                <a:xfrm>
                  <a:off x="7721676" y="1163666"/>
                  <a:ext cx="661210" cy="38345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Прямоугольник 77"/>
                <p:cNvSpPr/>
                <p:nvPr/>
              </p:nvSpPr>
              <p:spPr>
                <a:xfrm>
                  <a:off x="-37110" y="1186118"/>
                  <a:ext cx="1306394" cy="369332"/>
                </a:xfrm>
                <a:prstGeom prst="rect">
                  <a:avLst/>
                </a:prstGeom>
              </p:spPr>
              <p:txBody>
                <a:bodyPr wrap="square">
                  <a:spAutoFit/>
                </a:bodyPr>
                <a:lstStyle/>
                <a:p>
                  <a:pPr algn="ctr"/>
                  <a:r>
                    <a:rPr lang="uk-UA" b="1" dirty="0" smtClean="0">
                      <a:latin typeface="Century" panose="02040604050505020304" pitchFamily="18" charset="0"/>
                      <a:cs typeface="Times New Roman" panose="02020603050405020304" pitchFamily="18" charset="0"/>
                    </a:rPr>
                    <a:t>хобі</a:t>
                  </a:r>
                  <a:endParaRPr lang="uk-UA" b="1" dirty="0">
                    <a:latin typeface="Century" panose="02040604050505020304" pitchFamily="18" charset="0"/>
                    <a:cs typeface="Times New Roman" panose="02020603050405020304" pitchFamily="18" charset="0"/>
                  </a:endParaRPr>
                </a:p>
              </p:txBody>
            </p:sp>
            <p:sp>
              <p:nvSpPr>
                <p:cNvPr id="79" name="Прямоугольник 78"/>
                <p:cNvSpPr/>
                <p:nvPr/>
              </p:nvSpPr>
              <p:spPr>
                <a:xfrm>
                  <a:off x="3187693" y="1170729"/>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78,8</a:t>
                  </a:r>
                  <a:endParaRPr lang="uk-UA" sz="1600" b="1" dirty="0">
                    <a:latin typeface="Century" panose="02040604050505020304" pitchFamily="18" charset="0"/>
                    <a:cs typeface="Times New Roman" panose="02020603050405020304" pitchFamily="18" charset="0"/>
                  </a:endParaRPr>
                </a:p>
              </p:txBody>
            </p:sp>
            <p:sp>
              <p:nvSpPr>
                <p:cNvPr id="80" name="Прямоугольник 79"/>
                <p:cNvSpPr/>
                <p:nvPr/>
              </p:nvSpPr>
              <p:spPr>
                <a:xfrm>
                  <a:off x="4382767" y="1165442"/>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8,3</a:t>
                  </a:r>
                  <a:endParaRPr lang="uk-UA" sz="1600" b="1" dirty="0">
                    <a:latin typeface="Century" panose="02040604050505020304" pitchFamily="18" charset="0"/>
                    <a:cs typeface="Times New Roman" panose="02020603050405020304" pitchFamily="18" charset="0"/>
                  </a:endParaRPr>
                </a:p>
              </p:txBody>
            </p:sp>
            <p:sp>
              <p:nvSpPr>
                <p:cNvPr id="81" name="Прямоугольник 80"/>
                <p:cNvSpPr/>
                <p:nvPr/>
              </p:nvSpPr>
              <p:spPr>
                <a:xfrm>
                  <a:off x="7468137" y="1167881"/>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13</a:t>
                  </a:r>
                  <a:endParaRPr lang="uk-UA" sz="1600" b="1" dirty="0">
                    <a:latin typeface="Century" panose="02040604050505020304" pitchFamily="18" charset="0"/>
                    <a:cs typeface="Times New Roman" panose="02020603050405020304" pitchFamily="18" charset="0"/>
                  </a:endParaRPr>
                </a:p>
              </p:txBody>
            </p:sp>
          </p:grpSp>
        </p:grpSp>
        <p:grpSp>
          <p:nvGrpSpPr>
            <p:cNvPr id="82" name="Группа 81"/>
            <p:cNvGrpSpPr/>
            <p:nvPr/>
          </p:nvGrpSpPr>
          <p:grpSpPr>
            <a:xfrm>
              <a:off x="60454" y="4893657"/>
              <a:ext cx="8397295" cy="403600"/>
              <a:chOff x="8458" y="1128135"/>
              <a:chExt cx="8397295" cy="403600"/>
            </a:xfrm>
          </p:grpSpPr>
          <p:sp>
            <p:nvSpPr>
              <p:cNvPr id="83" name="Прямоугольник 82"/>
              <p:cNvSpPr/>
              <p:nvPr/>
            </p:nvSpPr>
            <p:spPr>
              <a:xfrm>
                <a:off x="4608169" y="1163665"/>
                <a:ext cx="585006" cy="368069"/>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84" name="Группа 83"/>
              <p:cNvGrpSpPr/>
              <p:nvPr/>
            </p:nvGrpSpPr>
            <p:grpSpPr>
              <a:xfrm>
                <a:off x="8458" y="1128135"/>
                <a:ext cx="8397295" cy="403600"/>
                <a:chOff x="8458" y="1128135"/>
                <a:chExt cx="8397295" cy="403600"/>
              </a:xfrm>
            </p:grpSpPr>
            <p:sp>
              <p:nvSpPr>
                <p:cNvPr id="85" name="Прямоугольник 84"/>
                <p:cNvSpPr/>
                <p:nvPr/>
              </p:nvSpPr>
              <p:spPr>
                <a:xfrm>
                  <a:off x="3074661" y="1148277"/>
                  <a:ext cx="1553913" cy="383458"/>
                </a:xfrm>
                <a:prstGeom prst="rect">
                  <a:avLst/>
                </a:prstGeom>
                <a:solidFill>
                  <a:srgbClr val="FF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6" name="Прямоугольник 85"/>
                <p:cNvSpPr/>
                <p:nvPr/>
              </p:nvSpPr>
              <p:spPr>
                <a:xfrm>
                  <a:off x="7713365" y="1145674"/>
                  <a:ext cx="548198" cy="38345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Прямоугольник 86"/>
                <p:cNvSpPr/>
                <p:nvPr/>
              </p:nvSpPr>
              <p:spPr>
                <a:xfrm>
                  <a:off x="8458" y="1128135"/>
                  <a:ext cx="1306394" cy="369332"/>
                </a:xfrm>
                <a:prstGeom prst="rect">
                  <a:avLst/>
                </a:prstGeom>
              </p:spPr>
              <p:txBody>
                <a:bodyPr wrap="square">
                  <a:spAutoFit/>
                </a:bodyPr>
                <a:lstStyle/>
                <a:p>
                  <a:pPr algn="ctr"/>
                  <a:r>
                    <a:rPr lang="uk-UA" b="1" dirty="0">
                      <a:latin typeface="Century" panose="02040604050505020304" pitchFamily="18" charset="0"/>
                      <a:cs typeface="Times New Roman" panose="02020603050405020304" pitchFamily="18" charset="0"/>
                    </a:rPr>
                    <a:t>к</a:t>
                  </a:r>
                  <a:r>
                    <a:rPr lang="uk-UA" b="1" dirty="0" smtClean="0">
                      <a:latin typeface="Century" panose="02040604050505020304" pitchFamily="18" charset="0"/>
                      <a:cs typeface="Times New Roman" panose="02020603050405020304" pitchFamily="18" charset="0"/>
                    </a:rPr>
                    <a:t>ар’єра</a:t>
                  </a:r>
                  <a:endParaRPr lang="uk-UA" b="1" dirty="0">
                    <a:latin typeface="Century" panose="02040604050505020304" pitchFamily="18" charset="0"/>
                    <a:cs typeface="Times New Roman" panose="02020603050405020304" pitchFamily="18" charset="0"/>
                  </a:endParaRPr>
                </a:p>
              </p:txBody>
            </p:sp>
            <p:sp>
              <p:nvSpPr>
                <p:cNvPr id="88" name="Прямоугольник 87"/>
                <p:cNvSpPr/>
                <p:nvPr/>
              </p:nvSpPr>
              <p:spPr>
                <a:xfrm>
                  <a:off x="3266250" y="1157117"/>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71</a:t>
                  </a:r>
                  <a:endParaRPr lang="uk-UA" sz="1600" b="1" dirty="0">
                    <a:latin typeface="Century" panose="02040604050505020304" pitchFamily="18" charset="0"/>
                    <a:cs typeface="Times New Roman" panose="02020603050405020304" pitchFamily="18" charset="0"/>
                  </a:endParaRPr>
                </a:p>
              </p:txBody>
            </p:sp>
            <p:sp>
              <p:nvSpPr>
                <p:cNvPr id="89" name="Прямоугольник 88"/>
                <p:cNvSpPr/>
                <p:nvPr/>
              </p:nvSpPr>
              <p:spPr>
                <a:xfrm>
                  <a:off x="4421071" y="1133427"/>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16,2</a:t>
                  </a:r>
                  <a:endParaRPr lang="uk-UA" sz="1600" b="1" dirty="0">
                    <a:latin typeface="Century" panose="02040604050505020304" pitchFamily="18" charset="0"/>
                    <a:cs typeface="Times New Roman" panose="02020603050405020304" pitchFamily="18" charset="0"/>
                  </a:endParaRPr>
                </a:p>
              </p:txBody>
            </p:sp>
            <p:sp>
              <p:nvSpPr>
                <p:cNvPr id="90" name="Прямоугольник 89"/>
                <p:cNvSpPr/>
                <p:nvPr/>
              </p:nvSpPr>
              <p:spPr>
                <a:xfrm>
                  <a:off x="7527290" y="1143524"/>
                  <a:ext cx="878463" cy="338554"/>
                </a:xfrm>
                <a:prstGeom prst="rect">
                  <a:avLst/>
                </a:prstGeom>
              </p:spPr>
              <p:txBody>
                <a:bodyPr wrap="square">
                  <a:spAutoFit/>
                </a:bodyPr>
                <a:lstStyle/>
                <a:p>
                  <a:pPr algn="ctr"/>
                  <a:r>
                    <a:rPr lang="uk-UA" sz="1600" b="1" dirty="0" smtClean="0">
                      <a:latin typeface="Century" panose="02040604050505020304" pitchFamily="18" charset="0"/>
                      <a:cs typeface="Times New Roman" panose="02020603050405020304" pitchFamily="18" charset="0"/>
                    </a:rPr>
                    <a:t>12,8</a:t>
                  </a:r>
                  <a:endParaRPr lang="uk-UA" sz="1600" b="1" dirty="0">
                    <a:latin typeface="Century" panose="02040604050505020304" pitchFamily="18" charset="0"/>
                    <a:cs typeface="Times New Roman" panose="02020603050405020304" pitchFamily="18" charset="0"/>
                  </a:endParaRPr>
                </a:p>
              </p:txBody>
            </p:sp>
          </p:grpSp>
        </p:grpSp>
      </p:grpSp>
      <p:sp>
        <p:nvSpPr>
          <p:cNvPr id="91" name="Прямоугольник 90"/>
          <p:cNvSpPr/>
          <p:nvPr/>
        </p:nvSpPr>
        <p:spPr>
          <a:xfrm flipH="1">
            <a:off x="7780345" y="2190404"/>
            <a:ext cx="113238" cy="38345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903311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076" y="-10067"/>
            <a:ext cx="9905999" cy="8044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a:extLst>
              <a:ext uri="{FF2B5EF4-FFF2-40B4-BE49-F238E27FC236}">
                <a16:creationId xmlns:a16="http://schemas.microsoft.com/office/drawing/2014/main" xmlns="" id="{216CB302-CA55-E903-9493-89826C5149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759" t="12311" r="11244" b="44467"/>
          <a:stretch/>
        </p:blipFill>
        <p:spPr>
          <a:xfrm>
            <a:off x="-24875" y="86448"/>
            <a:ext cx="1201068" cy="458977"/>
          </a:xfrm>
          <a:prstGeom prst="rect">
            <a:avLst/>
          </a:prstGeom>
        </p:spPr>
      </p:pic>
      <p:sp>
        <p:nvSpPr>
          <p:cNvPr id="8" name="Прямоугольник 5"/>
          <p:cNvSpPr/>
          <p:nvPr/>
        </p:nvSpPr>
        <p:spPr>
          <a:xfrm>
            <a:off x="838250" y="86448"/>
            <a:ext cx="9080472" cy="584775"/>
          </a:xfrm>
          <a:prstGeom prst="rect">
            <a:avLst/>
          </a:prstGeom>
        </p:spPr>
        <p:txBody>
          <a:bodyPr wrap="square">
            <a:spAutoFit/>
          </a:bodyPr>
          <a:lstStyle/>
          <a:p>
            <a:pPr algn="ctr"/>
            <a:r>
              <a:rPr lang="ru-RU" sz="1600" b="1" dirty="0" smtClean="0">
                <a:latin typeface="Century" panose="02040604050505020304" pitchFamily="18" charset="0"/>
                <a:cs typeface="Times New Roman" panose="02020603050405020304" pitchFamily="18" charset="0"/>
              </a:rPr>
              <a:t>НАСКІЛЬКИ УЧИТЕЛІ ЗАДОВОЛЕНІ КОЖНОЮ СФЕРОЮ СВОГО ЖИТТЯ НА ДАНИЙ МОМЕНТ (%)</a:t>
            </a:r>
            <a:endParaRPr lang="uk-UA" sz="1600" b="1" dirty="0">
              <a:latin typeface="Century" panose="02040604050505020304" pitchFamily="18" charset="0"/>
              <a:cs typeface="Times New Roman" panose="02020603050405020304" pitchFamily="18" charset="0"/>
            </a:endParaRPr>
          </a:p>
        </p:txBody>
      </p:sp>
      <p:sp>
        <p:nvSpPr>
          <p:cNvPr id="27" name="Прямоугольник 26"/>
          <p:cNvSpPr/>
          <p:nvPr/>
        </p:nvSpPr>
        <p:spPr>
          <a:xfrm>
            <a:off x="158263" y="5898555"/>
            <a:ext cx="9548446" cy="8451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a:t>
            </a:r>
          </a:p>
          <a:p>
            <a:pPr algn="just"/>
            <a:r>
              <a:rPr lang="uk-UA" sz="1300" dirty="0" smtClean="0">
                <a:solidFill>
                  <a:schemeClr val="tx1"/>
                </a:solidFill>
                <a:latin typeface="Century" panose="02040604050505020304" pitchFamily="18" charset="0"/>
                <a:cs typeface="Times New Roman" panose="02020603050405020304" pitchFamily="18" charset="0"/>
              </a:rPr>
              <a:t>Педагоги найбільш задоволені взаємовідносинами з родиною та друзями</a:t>
            </a:r>
            <a:r>
              <a:rPr lang="uk-UA" sz="1300" dirty="0">
                <a:solidFill>
                  <a:schemeClr val="tx1"/>
                </a:solidFill>
                <a:latin typeface="Century" panose="02040604050505020304" pitchFamily="18" charset="0"/>
                <a:cs typeface="Times New Roman" panose="02020603050405020304" pitchFamily="18" charset="0"/>
              </a:rPr>
              <a:t> </a:t>
            </a:r>
            <a:r>
              <a:rPr lang="uk-UA" sz="1300" dirty="0" smtClean="0">
                <a:solidFill>
                  <a:schemeClr val="tx1"/>
                </a:solidFill>
                <a:latin typeface="Century" panose="02040604050505020304" pitchFamily="18" charset="0"/>
                <a:cs typeface="Times New Roman" panose="02020603050405020304" pitchFamily="18" charset="0"/>
              </a:rPr>
              <a:t>(</a:t>
            </a:r>
            <a:r>
              <a:rPr lang="uk-UA" sz="1300" i="1" dirty="0" smtClean="0">
                <a:solidFill>
                  <a:schemeClr val="tx1"/>
                </a:solidFill>
                <a:latin typeface="Century" panose="02040604050505020304" pitchFamily="18" charset="0"/>
                <a:cs typeface="Times New Roman" panose="02020603050405020304" pitchFamily="18" charset="0"/>
              </a:rPr>
              <a:t>середнє значення відповідно 4,3 та 4,1 з 5</a:t>
            </a:r>
            <a:r>
              <a:rPr lang="uk-UA" sz="1300" dirty="0" smtClean="0">
                <a:solidFill>
                  <a:schemeClr val="tx1"/>
                </a:solidFill>
                <a:latin typeface="Century" panose="02040604050505020304" pitchFamily="18" charset="0"/>
                <a:cs typeface="Times New Roman" panose="02020603050405020304" pitchFamily="18" charset="0"/>
              </a:rPr>
              <a:t>). Крім родини, фінанси та здоров’я </a:t>
            </a:r>
            <a:r>
              <a:rPr lang="ru-RU" sz="1300" dirty="0" smtClean="0">
                <a:solidFill>
                  <a:schemeClr val="tx1"/>
                </a:solidFill>
                <a:latin typeface="Century" panose="02040604050505020304" pitchFamily="18" charset="0"/>
                <a:cs typeface="Times New Roman" panose="02020603050405020304" pitchFamily="18" charset="0"/>
              </a:rPr>
              <a:t>− найважливіші </a:t>
            </a:r>
            <a:r>
              <a:rPr lang="uk-UA" sz="1300" dirty="0" smtClean="0">
                <a:solidFill>
                  <a:schemeClr val="tx1"/>
                </a:solidFill>
                <a:latin typeface="Century" panose="02040604050505020304" pitchFamily="18" charset="0"/>
                <a:cs typeface="Times New Roman" panose="02020603050405020304" pitchFamily="18" charset="0"/>
              </a:rPr>
              <a:t>складові їхнього життя (</a:t>
            </a:r>
            <a:r>
              <a:rPr lang="uk-UA" sz="1300" i="1" dirty="0" smtClean="0">
                <a:solidFill>
                  <a:schemeClr val="tx1"/>
                </a:solidFill>
                <a:latin typeface="Century" panose="02040604050505020304" pitchFamily="18" charset="0"/>
                <a:cs typeface="Times New Roman" panose="02020603050405020304" pitchFamily="18" charset="0"/>
              </a:rPr>
              <a:t>див. попередній слайд</a:t>
            </a:r>
            <a:r>
              <a:rPr lang="uk-UA" sz="1300" dirty="0" smtClean="0">
                <a:solidFill>
                  <a:schemeClr val="tx1"/>
                </a:solidFill>
                <a:latin typeface="Century" panose="02040604050505020304" pitchFamily="18" charset="0"/>
                <a:cs typeface="Times New Roman" panose="02020603050405020304" pitchFamily="18" charset="0"/>
              </a:rPr>
              <a:t>), але, на жаль, учителі задоволені ними найменше (</a:t>
            </a:r>
            <a:r>
              <a:rPr lang="uk-UA" sz="1300" i="1" dirty="0" smtClean="0">
                <a:solidFill>
                  <a:schemeClr val="tx1"/>
                </a:solidFill>
                <a:latin typeface="Century" panose="02040604050505020304" pitchFamily="18" charset="0"/>
                <a:cs typeface="Times New Roman" panose="02020603050405020304" pitchFamily="18" charset="0"/>
              </a:rPr>
              <a:t>середнє </a:t>
            </a:r>
            <a:r>
              <a:rPr lang="uk-UA" sz="1300" i="1" dirty="0">
                <a:solidFill>
                  <a:schemeClr val="tx1"/>
                </a:solidFill>
                <a:latin typeface="Century" panose="02040604050505020304" pitchFamily="18" charset="0"/>
                <a:cs typeface="Times New Roman" panose="02020603050405020304" pitchFamily="18" charset="0"/>
              </a:rPr>
              <a:t>значення відповідно </a:t>
            </a:r>
            <a:r>
              <a:rPr lang="uk-UA" sz="1300" i="1" dirty="0" smtClean="0">
                <a:solidFill>
                  <a:schemeClr val="tx1"/>
                </a:solidFill>
                <a:latin typeface="Century" panose="02040604050505020304" pitchFamily="18" charset="0"/>
                <a:cs typeface="Times New Roman" panose="02020603050405020304" pitchFamily="18" charset="0"/>
              </a:rPr>
              <a:t>2,7 </a:t>
            </a:r>
            <a:r>
              <a:rPr lang="uk-UA" sz="1300" i="1" dirty="0">
                <a:solidFill>
                  <a:schemeClr val="tx1"/>
                </a:solidFill>
                <a:latin typeface="Century" panose="02040604050505020304" pitchFamily="18" charset="0"/>
                <a:cs typeface="Times New Roman" panose="02020603050405020304" pitchFamily="18" charset="0"/>
              </a:rPr>
              <a:t>та </a:t>
            </a:r>
            <a:r>
              <a:rPr lang="uk-UA" sz="1300" i="1" dirty="0" smtClean="0">
                <a:solidFill>
                  <a:schemeClr val="tx1"/>
                </a:solidFill>
                <a:latin typeface="Century" panose="02040604050505020304" pitchFamily="18" charset="0"/>
                <a:cs typeface="Times New Roman" panose="02020603050405020304" pitchFamily="18" charset="0"/>
              </a:rPr>
              <a:t>3,3 </a:t>
            </a:r>
            <a:r>
              <a:rPr lang="uk-UA" sz="1300" i="1" dirty="0">
                <a:solidFill>
                  <a:schemeClr val="tx1"/>
                </a:solidFill>
                <a:latin typeface="Century" panose="02040604050505020304" pitchFamily="18" charset="0"/>
                <a:cs typeface="Times New Roman" panose="02020603050405020304" pitchFamily="18" charset="0"/>
              </a:rPr>
              <a:t>з 5</a:t>
            </a:r>
            <a:r>
              <a:rPr lang="uk-UA" sz="1300" dirty="0">
                <a:solidFill>
                  <a:schemeClr val="tx1"/>
                </a:solidFill>
                <a:latin typeface="Century" panose="02040604050505020304" pitchFamily="18" charset="0"/>
                <a:cs typeface="Times New Roman" panose="02020603050405020304" pitchFamily="18" charset="0"/>
              </a:rPr>
              <a:t>). </a:t>
            </a:r>
            <a:r>
              <a:rPr lang="uk-UA" sz="1300" dirty="0" smtClean="0">
                <a:solidFill>
                  <a:schemeClr val="tx1"/>
                </a:solidFill>
                <a:latin typeface="Century" panose="02040604050505020304" pitchFamily="18" charset="0"/>
                <a:cs typeface="Times New Roman" panose="02020603050405020304" pitchFamily="18" charset="0"/>
              </a:rPr>
              <a:t>Припускаємо, що воєнні події, котрі відбуваються на території України, </a:t>
            </a:r>
            <a:r>
              <a:rPr lang="ru-RU" sz="1300" dirty="0" smtClean="0">
                <a:solidFill>
                  <a:schemeClr val="tx1"/>
                </a:solidFill>
                <a:latin typeface="Century" panose="02040604050505020304" pitchFamily="18" charset="0"/>
                <a:cs typeface="Times New Roman" panose="02020603050405020304" pitchFamily="18" charset="0"/>
              </a:rPr>
              <a:t>− один </a:t>
            </a:r>
            <a:r>
              <a:rPr lang="uk-UA" sz="1300" dirty="0" smtClean="0">
                <a:solidFill>
                  <a:schemeClr val="tx1"/>
                </a:solidFill>
                <a:latin typeface="Century" panose="02040604050505020304" pitchFamily="18" charset="0"/>
                <a:cs typeface="Times New Roman" panose="02020603050405020304" pitchFamily="18" charset="0"/>
              </a:rPr>
              <a:t>із найбільш вагомих негативних факторів, що зумовив такий </a:t>
            </a:r>
            <a:r>
              <a:rPr lang="ru-RU" sz="1300" dirty="0" smtClean="0">
                <a:solidFill>
                  <a:schemeClr val="tx1"/>
                </a:solidFill>
                <a:latin typeface="Century" panose="02040604050505020304" pitchFamily="18" charset="0"/>
                <a:cs typeface="Times New Roman" panose="02020603050405020304" pitchFamily="18" charset="0"/>
              </a:rPr>
              <a:t>стан речей</a:t>
            </a:r>
            <a:r>
              <a:rPr lang="ru-RU" sz="1400" dirty="0" smtClean="0">
                <a:solidFill>
                  <a:schemeClr val="tx1"/>
                </a:solidFill>
                <a:latin typeface="Century" panose="02040604050505020304" pitchFamily="18" charset="0"/>
                <a:cs typeface="Times New Roman" panose="02020603050405020304" pitchFamily="18" charset="0"/>
              </a:rPr>
              <a:t>.</a:t>
            </a:r>
            <a:endParaRPr lang="uk-UA" sz="1400" dirty="0" smtClean="0">
              <a:solidFill>
                <a:schemeClr val="tx1"/>
              </a:solidFill>
              <a:latin typeface="Century" panose="02040604050505020304" pitchFamily="18" charset="0"/>
              <a:cs typeface="Times New Roman" panose="02020603050405020304" pitchFamily="18" charset="0"/>
            </a:endParaRPr>
          </a:p>
          <a:p>
            <a:pPr algn="just"/>
            <a:endParaRPr lang="uk-UA" sz="2000" dirty="0">
              <a:solidFill>
                <a:schemeClr val="tx1"/>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422212" y="594279"/>
            <a:ext cx="9080472" cy="369332"/>
          </a:xfrm>
          <a:prstGeom prst="rect">
            <a:avLst/>
          </a:prstGeom>
        </p:spPr>
        <p:txBody>
          <a:bodyPr wrap="square">
            <a:spAutoFit/>
          </a:bodyPr>
          <a:lstStyle/>
          <a:p>
            <a:pPr algn="ctr"/>
            <a:r>
              <a:rPr lang="ru-RU" b="1" i="1" dirty="0" smtClean="0">
                <a:latin typeface="Century" panose="02040604050505020304" pitchFamily="18" charset="0"/>
                <a:cs typeface="Times New Roman" panose="02020603050405020304" pitchFamily="18" charset="0"/>
              </a:rPr>
              <a:t>(1 </a:t>
            </a:r>
            <a:r>
              <a:rPr lang="ru-RU" b="1" i="1" dirty="0">
                <a:latin typeface="Century" panose="02040604050505020304" pitchFamily="18" charset="0"/>
                <a:cs typeface="Times New Roman" panose="02020603050405020304" pitchFamily="18" charset="0"/>
              </a:rPr>
              <a:t>– не </a:t>
            </a:r>
            <a:r>
              <a:rPr lang="uk-UA" sz="1600" b="1" i="1" dirty="0" smtClean="0">
                <a:latin typeface="Century" panose="02040604050505020304" pitchFamily="18" charset="0"/>
                <a:cs typeface="Times New Roman" panose="02020603050405020304" pitchFamily="18" charset="0"/>
              </a:rPr>
              <a:t>задоволені</a:t>
            </a:r>
            <a:r>
              <a:rPr lang="uk-UA" b="1" i="1" dirty="0" smtClean="0">
                <a:latin typeface="Century" panose="02040604050505020304" pitchFamily="18" charset="0"/>
                <a:cs typeface="Times New Roman" panose="02020603050405020304" pitchFamily="18" charset="0"/>
              </a:rPr>
              <a:t> зовсім, 5 – повністю задоволені</a:t>
            </a:r>
            <a:r>
              <a:rPr lang="ru-RU" b="1" i="1" dirty="0" smtClean="0">
                <a:latin typeface="Century" panose="02040604050505020304" pitchFamily="18" charset="0"/>
                <a:cs typeface="Times New Roman" panose="02020603050405020304" pitchFamily="18" charset="0"/>
              </a:rPr>
              <a:t>)</a:t>
            </a:r>
            <a:endParaRPr lang="uk-UA" b="1" i="1" dirty="0">
              <a:latin typeface="Century" panose="02040604050505020304" pitchFamily="18" charset="0"/>
              <a:cs typeface="Times New Roman" panose="02020603050405020304" pitchFamily="18" charset="0"/>
            </a:endParaRPr>
          </a:p>
        </p:txBody>
      </p:sp>
      <p:graphicFrame>
        <p:nvGraphicFramePr>
          <p:cNvPr id="7" name="Диаграмма 6"/>
          <p:cNvGraphicFramePr>
            <a:graphicFrameLocks/>
          </p:cNvGraphicFramePr>
          <p:nvPr>
            <p:extLst>
              <p:ext uri="{D42A27DB-BD31-4B8C-83A1-F6EECF244321}">
                <p14:modId xmlns:p14="http://schemas.microsoft.com/office/powerpoint/2010/main" val="451686290"/>
              </p:ext>
            </p:extLst>
          </p:nvPr>
        </p:nvGraphicFramePr>
        <p:xfrm>
          <a:off x="0" y="1099472"/>
          <a:ext cx="6796454" cy="4949636"/>
        </p:xfrm>
        <a:graphic>
          <a:graphicData uri="http://schemas.openxmlformats.org/drawingml/2006/chart">
            <c:chart xmlns:c="http://schemas.openxmlformats.org/drawingml/2006/chart" xmlns:r="http://schemas.openxmlformats.org/officeDocument/2006/relationships" r:id="rId4"/>
          </a:graphicData>
        </a:graphic>
      </p:graphicFrame>
      <p:sp>
        <p:nvSpPr>
          <p:cNvPr id="9" name="Прямоугольник 8"/>
          <p:cNvSpPr/>
          <p:nvPr/>
        </p:nvSpPr>
        <p:spPr>
          <a:xfrm>
            <a:off x="7109306" y="843188"/>
            <a:ext cx="2408903" cy="400110"/>
          </a:xfrm>
          <a:prstGeom prst="rect">
            <a:avLst/>
          </a:prstGeom>
        </p:spPr>
        <p:txBody>
          <a:bodyPr wrap="square">
            <a:spAutoFit/>
          </a:bodyPr>
          <a:lstStyle/>
          <a:p>
            <a:pPr algn="ctr"/>
            <a:r>
              <a:rPr lang="uk-UA" sz="2000" b="1" i="1" dirty="0" smtClean="0">
                <a:latin typeface="Century" panose="02040604050505020304" pitchFamily="18" charset="0"/>
                <a:cs typeface="Times New Roman" panose="02020603050405020304" pitchFamily="18" charset="0"/>
              </a:rPr>
              <a:t>Середнє значення</a:t>
            </a:r>
            <a:endParaRPr lang="uk-UA" sz="2000" b="1" i="1" dirty="0">
              <a:latin typeface="Century" panose="02040604050505020304" pitchFamily="18" charset="0"/>
              <a:cs typeface="Times New Roman" panose="02020603050405020304" pitchFamily="18" charset="0"/>
            </a:endParaRPr>
          </a:p>
        </p:txBody>
      </p:sp>
      <p:graphicFrame>
        <p:nvGraphicFramePr>
          <p:cNvPr id="10" name="Диаграмма 9"/>
          <p:cNvGraphicFramePr>
            <a:graphicFrameLocks/>
          </p:cNvGraphicFramePr>
          <p:nvPr>
            <p:extLst>
              <p:ext uri="{D42A27DB-BD31-4B8C-83A1-F6EECF244321}">
                <p14:modId xmlns:p14="http://schemas.microsoft.com/office/powerpoint/2010/main" val="678311107"/>
              </p:ext>
            </p:extLst>
          </p:nvPr>
        </p:nvGraphicFramePr>
        <p:xfrm>
          <a:off x="6961615" y="1043243"/>
          <a:ext cx="2938308" cy="455017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40242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076" y="-10067"/>
            <a:ext cx="9905999" cy="8044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a:extLst>
              <a:ext uri="{FF2B5EF4-FFF2-40B4-BE49-F238E27FC236}">
                <a16:creationId xmlns:a16="http://schemas.microsoft.com/office/drawing/2014/main" xmlns="" id="{216CB302-CA55-E903-9493-89826C5149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759" t="12311" r="11244" b="44467"/>
          <a:stretch/>
        </p:blipFill>
        <p:spPr>
          <a:xfrm>
            <a:off x="7052" y="0"/>
            <a:ext cx="1281991" cy="489901"/>
          </a:xfrm>
          <a:prstGeom prst="rect">
            <a:avLst/>
          </a:prstGeom>
        </p:spPr>
      </p:pic>
      <p:sp>
        <p:nvSpPr>
          <p:cNvPr id="8" name="Прямоугольник 5"/>
          <p:cNvSpPr/>
          <p:nvPr/>
        </p:nvSpPr>
        <p:spPr>
          <a:xfrm>
            <a:off x="648048" y="455780"/>
            <a:ext cx="9168359" cy="338554"/>
          </a:xfrm>
          <a:prstGeom prst="rect">
            <a:avLst/>
          </a:prstGeom>
        </p:spPr>
        <p:txBody>
          <a:bodyPr wrap="square">
            <a:spAutoFit/>
          </a:bodyPr>
          <a:lstStyle/>
          <a:p>
            <a:pPr algn="ctr"/>
            <a:r>
              <a:rPr lang="ru-RU" sz="1600" b="1" dirty="0" smtClean="0">
                <a:latin typeface="Century" panose="02040604050505020304" pitchFamily="18" charset="0"/>
                <a:cs typeface="Times New Roman" panose="02020603050405020304" pitchFamily="18" charset="0"/>
              </a:rPr>
              <a:t>У ЯКИХ СФЕРАХ УЧИТЕЛІ ХОТІЛИ Б ПОЧАТИ ЗМІНИ НАЙБЛИЖЧИМ ЧАСОМ? (%)</a:t>
            </a:r>
            <a:endParaRPr lang="uk-UA" sz="1600" b="1" dirty="0">
              <a:latin typeface="Century" panose="02040604050505020304" pitchFamily="18" charset="0"/>
              <a:cs typeface="Times New Roman" panose="02020603050405020304" pitchFamily="18" charset="0"/>
            </a:endParaRPr>
          </a:p>
        </p:txBody>
      </p:sp>
      <p:sp>
        <p:nvSpPr>
          <p:cNvPr id="27" name="Прямоугольник 26"/>
          <p:cNvSpPr/>
          <p:nvPr/>
        </p:nvSpPr>
        <p:spPr>
          <a:xfrm>
            <a:off x="386862" y="6015886"/>
            <a:ext cx="9064869" cy="6317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a:t>
            </a:r>
          </a:p>
          <a:p>
            <a:pPr algn="just"/>
            <a:r>
              <a:rPr lang="uk-UA" sz="1600" dirty="0" smtClean="0">
                <a:solidFill>
                  <a:schemeClr val="tx1"/>
                </a:solidFill>
                <a:latin typeface="Times New Roman" panose="02020603050405020304" pitchFamily="18" charset="0"/>
                <a:cs typeface="Times New Roman" panose="02020603050405020304" pitchFamily="18" charset="0"/>
              </a:rPr>
              <a:t>         </a:t>
            </a:r>
            <a:r>
              <a:rPr lang="uk-UA" sz="1600" dirty="0" smtClean="0">
                <a:solidFill>
                  <a:schemeClr val="tx1"/>
                </a:solidFill>
                <a:latin typeface="Century" panose="02040604050505020304" pitchFamily="18" charset="0"/>
                <a:cs typeface="Times New Roman" panose="02020603050405020304" pitchFamily="18" charset="0"/>
              </a:rPr>
              <a:t>Педагоги найменш задоволені станом здоров’я та фінансів у їхньому житті, тому насамперед прагнуть почати зміни у цих сферах найближчим часом (відповідно 65,7% та 64,8%).</a:t>
            </a:r>
          </a:p>
          <a:p>
            <a:pPr algn="just"/>
            <a:endParaRPr lang="uk-UA" sz="2000" dirty="0">
              <a:solidFill>
                <a:schemeClr val="tx1"/>
              </a:solidFill>
              <a:latin typeface="Times New Roman" panose="02020603050405020304" pitchFamily="18" charset="0"/>
              <a:cs typeface="Times New Roman" panose="02020603050405020304" pitchFamily="18" charset="0"/>
            </a:endParaRPr>
          </a:p>
        </p:txBody>
      </p:sp>
      <p:graphicFrame>
        <p:nvGraphicFramePr>
          <p:cNvPr id="19" name="Диаграмма 18"/>
          <p:cNvGraphicFramePr>
            <a:graphicFrameLocks/>
          </p:cNvGraphicFramePr>
          <p:nvPr>
            <p:extLst>
              <p:ext uri="{D42A27DB-BD31-4B8C-83A1-F6EECF244321}">
                <p14:modId xmlns:p14="http://schemas.microsoft.com/office/powerpoint/2010/main" val="911180647"/>
              </p:ext>
            </p:extLst>
          </p:nvPr>
        </p:nvGraphicFramePr>
        <p:xfrm>
          <a:off x="1034964" y="804401"/>
          <a:ext cx="7556775" cy="491756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86100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016358"/>
            <a:ext cx="9906000" cy="2983343"/>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108641" y="2609215"/>
            <a:ext cx="9688717" cy="17976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600" b="1" dirty="0" smtClean="0">
                <a:solidFill>
                  <a:schemeClr val="tx1"/>
                </a:solidFill>
                <a:latin typeface="Century" panose="02040604050505020304" pitchFamily="18" charset="0"/>
                <a:cs typeface="Times New Roman" panose="02020603050405020304" pitchFamily="18" charset="0"/>
              </a:rPr>
              <a:t>7. Відпочинок учителів як важлива умова перебування в ресурсному стані</a:t>
            </a:r>
            <a:endParaRPr lang="uk-UA" sz="3600" b="1" dirty="0">
              <a:solidFill>
                <a:schemeClr val="tx1"/>
              </a:solidFill>
              <a:latin typeface="Century" panose="02040604050505020304" pitchFamily="18" charset="0"/>
              <a:cs typeface="Times New Roman" panose="02020603050405020304" pitchFamily="18" charset="0"/>
            </a:endParaRPr>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16473" t="9377" r="11751" b="11619"/>
          <a:stretch/>
        </p:blipFill>
        <p:spPr>
          <a:xfrm>
            <a:off x="7885308" y="0"/>
            <a:ext cx="1656899" cy="1209368"/>
          </a:xfrm>
          <a:prstGeom prst="rect">
            <a:avLst/>
          </a:prstGeom>
        </p:spPr>
      </p:pic>
    </p:spTree>
    <p:extLst>
      <p:ext uri="{BB962C8B-B14F-4D97-AF65-F5344CB8AC3E}">
        <p14:creationId xmlns:p14="http://schemas.microsoft.com/office/powerpoint/2010/main" val="1204615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076" y="-10067"/>
            <a:ext cx="9905999" cy="5720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a:extLst>
              <a:ext uri="{FF2B5EF4-FFF2-40B4-BE49-F238E27FC236}">
                <a16:creationId xmlns:a16="http://schemas.microsoft.com/office/drawing/2014/main" xmlns="" id="{216CB302-CA55-E903-9493-89826C5149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759" t="12311" r="11244" b="44467"/>
          <a:stretch/>
        </p:blipFill>
        <p:spPr>
          <a:xfrm>
            <a:off x="65659" y="57170"/>
            <a:ext cx="1443177" cy="551497"/>
          </a:xfrm>
          <a:prstGeom prst="rect">
            <a:avLst/>
          </a:prstGeom>
        </p:spPr>
      </p:pic>
      <p:sp>
        <p:nvSpPr>
          <p:cNvPr id="8" name="Прямоугольник 5"/>
          <p:cNvSpPr/>
          <p:nvPr/>
        </p:nvSpPr>
        <p:spPr>
          <a:xfrm>
            <a:off x="1076632" y="86448"/>
            <a:ext cx="8842090" cy="646331"/>
          </a:xfrm>
          <a:prstGeom prst="rect">
            <a:avLst/>
          </a:prstGeom>
        </p:spPr>
        <p:txBody>
          <a:bodyPr wrap="square">
            <a:spAutoFit/>
          </a:bodyPr>
          <a:lstStyle/>
          <a:p>
            <a:pPr algn="ctr"/>
            <a:r>
              <a:rPr lang="ru-RU" b="1" dirty="0" smtClean="0">
                <a:latin typeface="Century" panose="02040604050505020304" pitchFamily="18" charset="0"/>
                <a:cs typeface="Times New Roman" panose="02020603050405020304" pitchFamily="18" charset="0"/>
              </a:rPr>
              <a:t>ЧИ ВИСТАЧАЄ ВЧИТЕЛЯМ ЧАСУ ДЛЯ ВІДПОЧИНКУ ТА ВІДНОВЛЕННЯ СИЛ ПІСЛЯ ЗАКІНЧЕННЯ РОБОЧОГО ДНЯ? (%)</a:t>
            </a:r>
            <a:endParaRPr lang="uk-UA" b="1" dirty="0">
              <a:latin typeface="Century" panose="02040604050505020304" pitchFamily="18" charset="0"/>
              <a:cs typeface="Times New Roman" panose="02020603050405020304" pitchFamily="18" charset="0"/>
            </a:endParaRPr>
          </a:p>
        </p:txBody>
      </p:sp>
      <p:sp>
        <p:nvSpPr>
          <p:cNvPr id="27" name="Прямоугольник 26"/>
          <p:cNvSpPr/>
          <p:nvPr/>
        </p:nvSpPr>
        <p:spPr>
          <a:xfrm>
            <a:off x="290147" y="5058697"/>
            <a:ext cx="9315278" cy="16353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a:t>
            </a:r>
          </a:p>
          <a:p>
            <a:pPr algn="just"/>
            <a:r>
              <a:rPr lang="uk-UA" sz="1600" dirty="0">
                <a:solidFill>
                  <a:schemeClr val="tx1"/>
                </a:solidFill>
                <a:latin typeface="Times New Roman" panose="02020603050405020304" pitchFamily="18" charset="0"/>
                <a:cs typeface="Times New Roman" panose="02020603050405020304" pitchFamily="18" charset="0"/>
              </a:rPr>
              <a:t> </a:t>
            </a:r>
            <a:r>
              <a:rPr lang="uk-UA" sz="1600" dirty="0" smtClean="0">
                <a:solidFill>
                  <a:schemeClr val="tx1"/>
                </a:solidFill>
                <a:latin typeface="Times New Roman" panose="02020603050405020304" pitchFamily="18" charset="0"/>
                <a:cs typeface="Times New Roman" panose="02020603050405020304" pitchFamily="18" charset="0"/>
              </a:rPr>
              <a:t>       </a:t>
            </a:r>
            <a:r>
              <a:rPr lang="uk-UA" sz="1600" dirty="0">
                <a:solidFill>
                  <a:schemeClr val="tx1"/>
                </a:solidFill>
                <a:latin typeface="Century" panose="02040604050505020304" pitchFamily="18" charset="0"/>
                <a:cs typeface="Times New Roman" panose="02020603050405020304" pitchFamily="18" charset="0"/>
              </a:rPr>
              <a:t>Піклування про </a:t>
            </a:r>
            <a:r>
              <a:rPr lang="uk-UA" sz="1600" dirty="0" smtClean="0">
                <a:solidFill>
                  <a:schemeClr val="tx1"/>
                </a:solidFill>
                <a:latin typeface="Century" panose="02040604050505020304" pitchFamily="18" charset="0"/>
                <a:cs typeface="Times New Roman" panose="02020603050405020304" pitchFamily="18" charset="0"/>
              </a:rPr>
              <a:t>себе, зокрема відпочинок − </a:t>
            </a:r>
            <a:r>
              <a:rPr lang="uk-UA" sz="1600" dirty="0">
                <a:solidFill>
                  <a:schemeClr val="tx1"/>
                </a:solidFill>
                <a:latin typeface="Century" panose="02040604050505020304" pitchFamily="18" charset="0"/>
                <a:cs typeface="Times New Roman" panose="02020603050405020304" pitchFamily="18" charset="0"/>
              </a:rPr>
              <a:t>це перша сходинка до </a:t>
            </a:r>
            <a:r>
              <a:rPr lang="uk-UA" sz="1600" dirty="0" smtClean="0">
                <a:solidFill>
                  <a:schemeClr val="tx1"/>
                </a:solidFill>
                <a:latin typeface="Century" panose="02040604050505020304" pitchFamily="18" charset="0"/>
                <a:cs typeface="Times New Roman" panose="02020603050405020304" pitchFamily="18" charset="0"/>
              </a:rPr>
              <a:t>психологічної та фізичної стійкості педагогів у нинішній складний період, котрий переживає вся наша країна. </a:t>
            </a:r>
            <a:r>
              <a:rPr lang="uk-UA" sz="1600" dirty="0">
                <a:solidFill>
                  <a:schemeClr val="tx1"/>
                </a:solidFill>
                <a:latin typeface="Century" panose="02040604050505020304" pitchFamily="18" charset="0"/>
                <a:cs typeface="Times New Roman" panose="02020603050405020304" pitchFamily="18" charset="0"/>
              </a:rPr>
              <a:t>У</a:t>
            </a:r>
            <a:r>
              <a:rPr lang="uk-UA" sz="1600" dirty="0" smtClean="0">
                <a:solidFill>
                  <a:schemeClr val="tx1"/>
                </a:solidFill>
                <a:latin typeface="Century" panose="02040604050505020304" pitchFamily="18" charset="0"/>
                <a:cs typeface="Times New Roman" panose="02020603050405020304" pitchFamily="18" charset="0"/>
              </a:rPr>
              <a:t>чителі можуть ефективно працювати, підтримувати інших учасників освітнього процесу лише тоді, </a:t>
            </a:r>
            <a:r>
              <a:rPr lang="uk-UA" sz="1600" dirty="0">
                <a:solidFill>
                  <a:schemeClr val="tx1"/>
                </a:solidFill>
                <a:latin typeface="Century" panose="02040604050505020304" pitchFamily="18" charset="0"/>
                <a:cs typeface="Times New Roman" panose="02020603050405020304" pitchFamily="18" charset="0"/>
              </a:rPr>
              <a:t>коли самі </a:t>
            </a:r>
            <a:r>
              <a:rPr lang="uk-UA" sz="1600" dirty="0" smtClean="0">
                <a:solidFill>
                  <a:schemeClr val="tx1"/>
                </a:solidFill>
                <a:latin typeface="Century" panose="02040604050505020304" pitchFamily="18" charset="0"/>
                <a:cs typeface="Times New Roman" panose="02020603050405020304" pitchFamily="18" charset="0"/>
              </a:rPr>
              <a:t>мають достатньо внутрішнього </a:t>
            </a:r>
            <a:r>
              <a:rPr lang="uk-UA" sz="1600" dirty="0">
                <a:solidFill>
                  <a:schemeClr val="tx1"/>
                </a:solidFill>
                <a:latin typeface="Century" panose="02040604050505020304" pitchFamily="18" charset="0"/>
                <a:cs typeface="Times New Roman" panose="02020603050405020304" pitchFamily="18" charset="0"/>
              </a:rPr>
              <a:t>ресурсу. </a:t>
            </a:r>
            <a:r>
              <a:rPr lang="uk-UA" sz="1600" dirty="0" smtClean="0">
                <a:solidFill>
                  <a:schemeClr val="tx1"/>
                </a:solidFill>
                <a:latin typeface="Century" panose="02040604050505020304" pitchFamily="18" charset="0"/>
                <a:cs typeface="Times New Roman" panose="02020603050405020304" pitchFamily="18" charset="0"/>
              </a:rPr>
              <a:t>На жаль, </a:t>
            </a:r>
            <a:r>
              <a:rPr lang="uk-UA" sz="1600" dirty="0">
                <a:solidFill>
                  <a:schemeClr val="tx1"/>
                </a:solidFill>
                <a:latin typeface="Century" panose="02040604050505020304" pitchFamily="18" charset="0"/>
                <a:cs typeface="Times New Roman" panose="02020603050405020304" pitchFamily="18" charset="0"/>
              </a:rPr>
              <a:t>б</a:t>
            </a:r>
            <a:r>
              <a:rPr lang="uk-UA" sz="1600" dirty="0" smtClean="0">
                <a:solidFill>
                  <a:schemeClr val="tx1"/>
                </a:solidFill>
                <a:latin typeface="Century" panose="02040604050505020304" pitchFamily="18" charset="0"/>
                <a:cs typeface="Times New Roman" panose="02020603050405020304" pitchFamily="18" charset="0"/>
              </a:rPr>
              <a:t>ільшість опитаних стверджує (67,7%), що їм не вистачає часу для відпочинку та відновлення сил після закінчення робочого</a:t>
            </a:r>
            <a:r>
              <a:rPr lang="ru-RU" sz="1600" dirty="0" smtClean="0">
                <a:solidFill>
                  <a:schemeClr val="tx1"/>
                </a:solidFill>
                <a:latin typeface="Century" panose="02040604050505020304" pitchFamily="18" charset="0"/>
                <a:cs typeface="Times New Roman" panose="02020603050405020304" pitchFamily="18" charset="0"/>
              </a:rPr>
              <a:t> дня</a:t>
            </a:r>
            <a:r>
              <a:rPr lang="uk-UA" sz="1600" dirty="0" smtClean="0">
                <a:solidFill>
                  <a:schemeClr val="tx1"/>
                </a:solidFill>
                <a:latin typeface="Century" panose="02040604050505020304" pitchFamily="18" charset="0"/>
                <a:cs typeface="Times New Roman" panose="02020603050405020304" pitchFamily="18" charset="0"/>
              </a:rPr>
              <a:t>. Лише третині (32,3%) вдається це робити. </a:t>
            </a:r>
            <a:endParaRPr lang="uk-UA" sz="1600" dirty="0">
              <a:solidFill>
                <a:schemeClr val="tx1"/>
              </a:solidFill>
              <a:latin typeface="Century" panose="02040604050505020304" pitchFamily="18" charset="0"/>
              <a:cs typeface="Times New Roman" panose="02020603050405020304" pitchFamily="18" charset="0"/>
            </a:endParaRPr>
          </a:p>
          <a:p>
            <a:pPr algn="just"/>
            <a:endParaRPr lang="uk-UA" sz="2000"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Диаграмма 5"/>
          <p:cNvGraphicFramePr/>
          <p:nvPr>
            <p:extLst>
              <p:ext uri="{D42A27DB-BD31-4B8C-83A1-F6EECF244321}">
                <p14:modId xmlns:p14="http://schemas.microsoft.com/office/powerpoint/2010/main" val="2149547302"/>
              </p:ext>
            </p:extLst>
          </p:nvPr>
        </p:nvGraphicFramePr>
        <p:xfrm>
          <a:off x="4772167" y="1206845"/>
          <a:ext cx="4833257" cy="341584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Диаграмма 6"/>
          <p:cNvGraphicFramePr/>
          <p:nvPr>
            <p:extLst>
              <p:ext uri="{D42A27DB-BD31-4B8C-83A1-F6EECF244321}">
                <p14:modId xmlns:p14="http://schemas.microsoft.com/office/powerpoint/2010/main" val="3647193786"/>
              </p:ext>
            </p:extLst>
          </p:nvPr>
        </p:nvGraphicFramePr>
        <p:xfrm>
          <a:off x="199177" y="1036052"/>
          <a:ext cx="4479810" cy="354857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11210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079" y="-47195"/>
            <a:ext cx="9906000" cy="6176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a:extLst>
              <a:ext uri="{FF2B5EF4-FFF2-40B4-BE49-F238E27FC236}">
                <a16:creationId xmlns:a16="http://schemas.microsoft.com/office/drawing/2014/main" xmlns="" id="{216CB302-CA55-E903-9493-89826C51495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759" t="12311" r="11244" b="44467"/>
          <a:stretch/>
        </p:blipFill>
        <p:spPr>
          <a:xfrm>
            <a:off x="78180" y="0"/>
            <a:ext cx="1379331" cy="527098"/>
          </a:xfrm>
          <a:prstGeom prst="rect">
            <a:avLst/>
          </a:prstGeom>
        </p:spPr>
      </p:pic>
      <p:sp>
        <p:nvSpPr>
          <p:cNvPr id="6" name="Прямоугольник 5"/>
          <p:cNvSpPr/>
          <p:nvPr/>
        </p:nvSpPr>
        <p:spPr>
          <a:xfrm>
            <a:off x="1283109" y="15372"/>
            <a:ext cx="8075549" cy="584775"/>
          </a:xfrm>
          <a:prstGeom prst="rect">
            <a:avLst/>
          </a:prstGeom>
        </p:spPr>
        <p:txBody>
          <a:bodyPr wrap="square">
            <a:spAutoFit/>
          </a:bodyPr>
          <a:lstStyle/>
          <a:p>
            <a:pPr algn="ctr"/>
            <a:r>
              <a:rPr lang="ru-RU" sz="1600" b="1" dirty="0" smtClean="0">
                <a:latin typeface="Century" panose="02040604050505020304" pitchFamily="18" charset="0"/>
                <a:cs typeface="Times New Roman" panose="02020603050405020304" pitchFamily="18" charset="0"/>
              </a:rPr>
              <a:t>ЩО ВЧИТЕЛІ НАРАЗІ РОБЛЯТЬ ДЛЯ ВІДПОЧИНКУ ТА ВІДНОВЛЕННЯ СИЛ ПІСЛЯ ЗАКІНЧЕННЯ РОБОЧОГО ДНЯ? (%)</a:t>
            </a:r>
            <a:endParaRPr lang="uk-UA" sz="1600" b="1" dirty="0">
              <a:latin typeface="Century" panose="02040604050505020304" pitchFamily="18" charset="0"/>
              <a:cs typeface="Times New Roman" panose="02020603050405020304" pitchFamily="18" charset="0"/>
            </a:endParaRPr>
          </a:p>
        </p:txBody>
      </p:sp>
      <p:sp>
        <p:nvSpPr>
          <p:cNvPr id="38" name="Прямоугольник 37"/>
          <p:cNvSpPr/>
          <p:nvPr/>
        </p:nvSpPr>
        <p:spPr>
          <a:xfrm>
            <a:off x="181225" y="5859865"/>
            <a:ext cx="9542888" cy="6993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a:t>
            </a:r>
          </a:p>
          <a:p>
            <a:pPr algn="just"/>
            <a:r>
              <a:rPr lang="uk-UA" sz="1600" dirty="0">
                <a:solidFill>
                  <a:schemeClr val="tx1"/>
                </a:solidFill>
                <a:latin typeface="Times New Roman" panose="02020603050405020304" pitchFamily="18" charset="0"/>
                <a:cs typeface="Times New Roman" panose="02020603050405020304" pitchFamily="18" charset="0"/>
              </a:rPr>
              <a:t> </a:t>
            </a:r>
            <a:r>
              <a:rPr lang="uk-UA" sz="1600" dirty="0" smtClean="0">
                <a:solidFill>
                  <a:schemeClr val="tx1"/>
                </a:solidFill>
                <a:latin typeface="Times New Roman" panose="02020603050405020304" pitchFamily="18" charset="0"/>
                <a:cs typeface="Times New Roman" panose="02020603050405020304" pitchFamily="18" charset="0"/>
              </a:rPr>
              <a:t>        </a:t>
            </a:r>
          </a:p>
          <a:p>
            <a:pPr algn="just"/>
            <a:r>
              <a:rPr lang="uk-UA" sz="1300" dirty="0" smtClean="0">
                <a:solidFill>
                  <a:schemeClr val="tx1"/>
                </a:solidFill>
                <a:latin typeface="Century" panose="02040604050505020304" pitchFamily="18" charset="0"/>
                <a:cs typeface="Times New Roman" panose="02020603050405020304" pitchFamily="18" charset="0"/>
              </a:rPr>
              <a:t>Прогулянки на свіжому повітрі − найпопулярніший спосіб відпочинку серед учителів (53,2%)</a:t>
            </a:r>
            <a:r>
              <a:rPr lang="ru-RU" sz="1300" dirty="0" smtClean="0">
                <a:solidFill>
                  <a:schemeClr val="tx1"/>
                </a:solidFill>
                <a:latin typeface="Century" panose="02040604050505020304" pitchFamily="18" charset="0"/>
                <a:cs typeface="Times New Roman" panose="02020603050405020304" pitchFamily="18" charset="0"/>
              </a:rPr>
              <a:t>. 40,3% </a:t>
            </a:r>
            <a:r>
              <a:rPr lang="uk-UA" sz="1300" dirty="0" smtClean="0">
                <a:solidFill>
                  <a:schemeClr val="tx1"/>
                </a:solidFill>
                <a:latin typeface="Century" panose="02040604050505020304" pitchFamily="18" charset="0"/>
                <a:cs typeface="Times New Roman" panose="02020603050405020304" pitchFamily="18" charset="0"/>
              </a:rPr>
              <a:t>опитаних надають перевагу </a:t>
            </a:r>
            <a:r>
              <a:rPr lang="ru-RU" sz="1300" dirty="0">
                <a:solidFill>
                  <a:schemeClr val="tx1"/>
                </a:solidFill>
                <a:latin typeface="Century" panose="02040604050505020304" pitchFamily="18" charset="0"/>
                <a:cs typeface="Times New Roman" panose="02020603050405020304" pitchFamily="18" charset="0"/>
              </a:rPr>
              <a:t>перегляду </a:t>
            </a:r>
            <a:r>
              <a:rPr lang="ru-RU" sz="1300" dirty="0" err="1">
                <a:solidFill>
                  <a:schemeClr val="tx1"/>
                </a:solidFill>
                <a:latin typeface="Century" panose="02040604050505020304" pitchFamily="18" charset="0"/>
                <a:cs typeface="Times New Roman" panose="02020603050405020304" pitchFamily="18" charset="0"/>
              </a:rPr>
              <a:t>соціальних</a:t>
            </a:r>
            <a:r>
              <a:rPr lang="ru-RU" sz="1300" dirty="0">
                <a:solidFill>
                  <a:schemeClr val="tx1"/>
                </a:solidFill>
                <a:latin typeface="Century" panose="02040604050505020304" pitchFamily="18" charset="0"/>
                <a:cs typeface="Times New Roman" panose="02020603050405020304" pitchFamily="18" charset="0"/>
              </a:rPr>
              <a:t> </a:t>
            </a:r>
            <a:r>
              <a:rPr lang="ru-RU" sz="1300" dirty="0" smtClean="0">
                <a:solidFill>
                  <a:schemeClr val="tx1"/>
                </a:solidFill>
                <a:latin typeface="Century" panose="02040604050505020304" pitchFamily="18" charset="0"/>
                <a:cs typeface="Times New Roman" panose="02020603050405020304" pitchFamily="18" charset="0"/>
              </a:rPr>
              <a:t>мереж </a:t>
            </a:r>
            <a:r>
              <a:rPr lang="ru-RU" sz="1300" dirty="0">
                <a:solidFill>
                  <a:schemeClr val="tx1"/>
                </a:solidFill>
                <a:latin typeface="Century" panose="02040604050505020304" pitchFamily="18" charset="0"/>
                <a:cs typeface="Times New Roman" panose="02020603050405020304" pitchFamily="18" charset="0"/>
              </a:rPr>
              <a:t>та спілкуванню у них</a:t>
            </a:r>
            <a:r>
              <a:rPr lang="uk-UA" sz="1300" dirty="0" smtClean="0">
                <a:solidFill>
                  <a:schemeClr val="tx1"/>
                </a:solidFill>
                <a:latin typeface="Century" panose="02040604050505020304" pitchFamily="18" charset="0"/>
                <a:cs typeface="Times New Roman" panose="02020603050405020304" pitchFamily="18" charset="0"/>
              </a:rPr>
              <a:t>. Більше третини респондентів відпочивають, переглядаючи фільми та серіали (38,7%), читаючи книги (36%), готуючи улюблені страви (34,3%). Лише кожен десятий (13,1%) займається спортом. Отже, помічаємо, що у структурі проведення педагогами вільного часу переважають пасивні форми відпочинку.</a:t>
            </a:r>
            <a:endParaRPr lang="uk-UA" sz="1300" dirty="0">
              <a:solidFill>
                <a:schemeClr val="tx1"/>
              </a:solidFill>
              <a:latin typeface="Century" panose="02040604050505020304" pitchFamily="18" charset="0"/>
              <a:cs typeface="Times New Roman" panose="02020603050405020304" pitchFamily="18" charset="0"/>
            </a:endParaRPr>
          </a:p>
          <a:p>
            <a:pPr algn="just"/>
            <a:endParaRPr lang="uk-UA" sz="2000" dirty="0">
              <a:solidFill>
                <a:schemeClr val="tx1"/>
              </a:solidFill>
              <a:latin typeface="Times New Roman" panose="02020603050405020304" pitchFamily="18" charset="0"/>
              <a:cs typeface="Times New Roman" panose="02020603050405020304" pitchFamily="18" charset="0"/>
            </a:endParaRPr>
          </a:p>
        </p:txBody>
      </p:sp>
      <p:graphicFrame>
        <p:nvGraphicFramePr>
          <p:cNvPr id="17" name="Диаграмма 16"/>
          <p:cNvGraphicFramePr>
            <a:graphicFrameLocks/>
          </p:cNvGraphicFramePr>
          <p:nvPr>
            <p:extLst>
              <p:ext uri="{D42A27DB-BD31-4B8C-83A1-F6EECF244321}">
                <p14:modId xmlns:p14="http://schemas.microsoft.com/office/powerpoint/2010/main" val="2706484154"/>
              </p:ext>
            </p:extLst>
          </p:nvPr>
        </p:nvGraphicFramePr>
        <p:xfrm>
          <a:off x="181225" y="750008"/>
          <a:ext cx="7020233" cy="5015624"/>
        </p:xfrm>
        <a:graphic>
          <a:graphicData uri="http://schemas.openxmlformats.org/drawingml/2006/chart">
            <c:chart xmlns:c="http://schemas.openxmlformats.org/drawingml/2006/chart" xmlns:r="http://schemas.openxmlformats.org/officeDocument/2006/relationships" r:id="rId3"/>
          </a:graphicData>
        </a:graphic>
      </p:graphicFrame>
      <p:sp>
        <p:nvSpPr>
          <p:cNvPr id="18" name="Прямоугольник 17"/>
          <p:cNvSpPr/>
          <p:nvPr/>
        </p:nvSpPr>
        <p:spPr>
          <a:xfrm>
            <a:off x="664619" y="476373"/>
            <a:ext cx="9080472" cy="369332"/>
          </a:xfrm>
          <a:prstGeom prst="rect">
            <a:avLst/>
          </a:prstGeom>
        </p:spPr>
        <p:txBody>
          <a:bodyPr wrap="square">
            <a:spAutoFit/>
          </a:bodyPr>
          <a:lstStyle/>
          <a:p>
            <a:pPr algn="ctr"/>
            <a:r>
              <a:rPr lang="ru-RU" b="1" i="1" dirty="0" smtClean="0">
                <a:latin typeface="Century" panose="02040604050505020304" pitchFamily="18" charset="0"/>
                <a:cs typeface="Times New Roman" panose="02020603050405020304" pitchFamily="18" charset="0"/>
              </a:rPr>
              <a:t>(</a:t>
            </a:r>
            <a:r>
              <a:rPr lang="uk-UA" sz="1600" b="1" i="1" dirty="0" smtClean="0">
                <a:latin typeface="Century" panose="02040604050505020304" pitchFamily="18" charset="0"/>
                <a:cs typeface="Times New Roman" panose="02020603050405020304" pitchFamily="18" charset="0"/>
              </a:rPr>
              <a:t>Аналіз здійснювався серед педагогів, котрі відпочивають після робочого дня) </a:t>
            </a:r>
            <a:endParaRPr lang="uk-UA" sz="1600" b="1" i="1" dirty="0">
              <a:latin typeface="Century" panose="02040604050505020304" pitchFamily="18" charset="0"/>
              <a:cs typeface="Times New Roman" panose="02020603050405020304" pitchFamily="18" charset="0"/>
            </a:endParaRPr>
          </a:p>
        </p:txBody>
      </p:sp>
      <p:grpSp>
        <p:nvGrpSpPr>
          <p:cNvPr id="2" name="Групувати 1"/>
          <p:cNvGrpSpPr/>
          <p:nvPr/>
        </p:nvGrpSpPr>
        <p:grpSpPr>
          <a:xfrm>
            <a:off x="5649362" y="3820561"/>
            <a:ext cx="4074751" cy="1970453"/>
            <a:chOff x="6049047" y="3136318"/>
            <a:chExt cx="4417179" cy="2335591"/>
          </a:xfrm>
        </p:grpSpPr>
        <p:grpSp>
          <p:nvGrpSpPr>
            <p:cNvPr id="25" name="Google Shape;742;p23"/>
            <p:cNvGrpSpPr/>
            <p:nvPr/>
          </p:nvGrpSpPr>
          <p:grpSpPr>
            <a:xfrm>
              <a:off x="6049047" y="3136318"/>
              <a:ext cx="4417179" cy="2335591"/>
              <a:chOff x="5815370" y="3380248"/>
              <a:chExt cx="4921515" cy="2810118"/>
            </a:xfrm>
          </p:grpSpPr>
          <p:sp>
            <p:nvSpPr>
              <p:cNvPr id="26" name="Google Shape;743;p23"/>
              <p:cNvSpPr/>
              <p:nvPr/>
            </p:nvSpPr>
            <p:spPr>
              <a:xfrm>
                <a:off x="6106930" y="3380248"/>
                <a:ext cx="4487105" cy="2810118"/>
              </a:xfrm>
              <a:prstGeom prst="wedgeRectCallout">
                <a:avLst>
                  <a:gd name="adj1" fmla="val -80390"/>
                  <a:gd name="adj2" fmla="val 32344"/>
                </a:avLst>
              </a:prstGeom>
              <a:solidFill>
                <a:schemeClr val="accent4">
                  <a:lumMod val="60000"/>
                  <a:lumOff val="40000"/>
                </a:schemeClr>
              </a:solidFill>
              <a:ln>
                <a:noFill/>
              </a:ln>
            </p:spPr>
            <p:txBody>
              <a:bodyPr spcFirstLastPara="1" wrap="square" lIns="76925" tIns="38450" rIns="76925" bIns="38450" anchor="ctr" anchorCtr="0">
                <a:noAutofit/>
              </a:bodyPr>
              <a:lstStyle/>
              <a:p>
                <a:pPr marL="0" marR="0" lvl="0" indent="0" algn="ctr" rtl="0">
                  <a:spcBef>
                    <a:spcPts val="0"/>
                  </a:spcBef>
                  <a:spcAft>
                    <a:spcPts val="0"/>
                  </a:spcAft>
                  <a:buNone/>
                </a:pPr>
                <a:endParaRPr sz="1514">
                  <a:solidFill>
                    <a:srgbClr val="FFFFFF"/>
                  </a:solidFill>
                  <a:latin typeface="Calibri"/>
                  <a:ea typeface="Calibri"/>
                  <a:cs typeface="Calibri"/>
                  <a:sym typeface="Calibri"/>
                </a:endParaRPr>
              </a:p>
            </p:txBody>
          </p:sp>
          <p:grpSp>
            <p:nvGrpSpPr>
              <p:cNvPr id="27" name="Google Shape;744;p23"/>
              <p:cNvGrpSpPr/>
              <p:nvPr/>
            </p:nvGrpSpPr>
            <p:grpSpPr>
              <a:xfrm>
                <a:off x="5964080" y="4063498"/>
                <a:ext cx="4772805" cy="2090671"/>
                <a:chOff x="5979462" y="2912802"/>
                <a:chExt cx="6110394" cy="2436075"/>
              </a:xfrm>
            </p:grpSpPr>
            <p:grpSp>
              <p:nvGrpSpPr>
                <p:cNvPr id="33" name="Google Shape;745;p23"/>
                <p:cNvGrpSpPr/>
                <p:nvPr/>
              </p:nvGrpSpPr>
              <p:grpSpPr>
                <a:xfrm>
                  <a:off x="5979462" y="2912802"/>
                  <a:ext cx="6110394" cy="1814494"/>
                  <a:chOff x="4767878" y="3081064"/>
                  <a:chExt cx="4368374" cy="1314973"/>
                </a:xfrm>
              </p:grpSpPr>
              <p:sp>
                <p:nvSpPr>
                  <p:cNvPr id="35" name="Google Shape;746;p23"/>
                  <p:cNvSpPr/>
                  <p:nvPr/>
                </p:nvSpPr>
                <p:spPr>
                  <a:xfrm>
                    <a:off x="5388296" y="4221591"/>
                    <a:ext cx="3595188" cy="174446"/>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rgbClr val="76923C"/>
                      </a:solidFill>
                      <a:latin typeface="Calibri"/>
                      <a:ea typeface="Calibri"/>
                      <a:cs typeface="Calibri"/>
                      <a:sym typeface="Calibri"/>
                    </a:endParaRPr>
                  </a:p>
                </p:txBody>
              </p:sp>
              <p:sp>
                <p:nvSpPr>
                  <p:cNvPr id="37" name="Google Shape;748;p23"/>
                  <p:cNvSpPr/>
                  <p:nvPr/>
                </p:nvSpPr>
                <p:spPr>
                  <a:xfrm>
                    <a:off x="4767878" y="3081064"/>
                    <a:ext cx="4368374" cy="298278"/>
                  </a:xfrm>
                  <a:prstGeom prst="rect">
                    <a:avLst/>
                  </a:prstGeom>
                  <a:noFill/>
                  <a:ln>
                    <a:noFill/>
                  </a:ln>
                </p:spPr>
                <p:txBody>
                  <a:bodyPr spcFirstLastPara="1" wrap="square" lIns="91425" tIns="45700" rIns="91425" bIns="45700" anchor="ctr" anchorCtr="0">
                    <a:noAutofit/>
                  </a:bodyPr>
                  <a:lstStyle/>
                  <a:p>
                    <a:pPr lvl="0" algn="ctr"/>
                    <a:r>
                      <a:rPr lang="uk-UA" sz="2400" b="1" dirty="0" smtClean="0">
                        <a:solidFill>
                          <a:schemeClr val="accent2">
                            <a:lumMod val="50000"/>
                          </a:schemeClr>
                        </a:solidFill>
                        <a:latin typeface="Century Gothic"/>
                        <a:ea typeface="Century Gothic"/>
                        <a:cs typeface="Century Gothic"/>
                        <a:sym typeface="Century Gothic"/>
                      </a:rPr>
                      <a:t>майже не відпочивають</a:t>
                    </a:r>
                    <a:endParaRPr lang="uk-UA" sz="2400" b="1" i="0" u="none" strike="noStrike" cap="none" dirty="0">
                      <a:solidFill>
                        <a:schemeClr val="accent2">
                          <a:lumMod val="50000"/>
                        </a:schemeClr>
                      </a:solidFill>
                      <a:latin typeface="Century Gothic"/>
                      <a:ea typeface="Century Gothic"/>
                      <a:cs typeface="Century Gothic"/>
                      <a:sym typeface="Century Gothic"/>
                    </a:endParaRPr>
                  </a:p>
                </p:txBody>
              </p:sp>
            </p:grpSp>
            <p:sp>
              <p:nvSpPr>
                <p:cNvPr id="34" name="Google Shape;749;p23"/>
                <p:cNvSpPr/>
                <p:nvPr/>
              </p:nvSpPr>
              <p:spPr>
                <a:xfrm>
                  <a:off x="6341050" y="4824922"/>
                  <a:ext cx="5013532" cy="523955"/>
                </a:xfrm>
                <a:prstGeom prst="rect">
                  <a:avLst/>
                </a:prstGeom>
                <a:noFill/>
                <a:ln>
                  <a:noFill/>
                </a:ln>
              </p:spPr>
              <p:txBody>
                <a:bodyPr spcFirstLastPara="1" wrap="square" lIns="91425" tIns="45700" rIns="91425" bIns="45700" anchor="ctr" anchorCtr="0">
                  <a:noAutofit/>
                </a:bodyPr>
                <a:lstStyle/>
                <a:p>
                  <a:pPr lvl="0" algn="ctr"/>
                  <a:r>
                    <a:rPr lang="ru-RU" sz="1600" b="1" dirty="0" smtClean="0">
                      <a:solidFill>
                        <a:srgbClr val="189CAA"/>
                      </a:solidFill>
                      <a:latin typeface="Century Gothic"/>
                      <a:ea typeface="Century Gothic"/>
                      <a:cs typeface="Century Gothic"/>
                      <a:sym typeface="Century Gothic"/>
                    </a:rPr>
                    <a:t>спілкуються </a:t>
                  </a:r>
                  <a:r>
                    <a:rPr lang="ru-RU" sz="1600" b="1" dirty="0">
                      <a:solidFill>
                        <a:srgbClr val="189CAA"/>
                      </a:solidFill>
                      <a:latin typeface="Century Gothic"/>
                      <a:ea typeface="Century Gothic"/>
                      <a:cs typeface="Century Gothic"/>
                      <a:sym typeface="Century Gothic"/>
                    </a:rPr>
                    <a:t>з родиною</a:t>
                  </a:r>
                  <a:endParaRPr lang="uk-UA" sz="1600" b="1" i="0" u="none" strike="noStrike" cap="none" dirty="0">
                    <a:solidFill>
                      <a:srgbClr val="189CAA"/>
                    </a:solidFill>
                    <a:latin typeface="Century Gothic"/>
                    <a:ea typeface="Century Gothic"/>
                    <a:cs typeface="Century Gothic"/>
                    <a:sym typeface="Century Gothic"/>
                  </a:endParaRPr>
                </a:p>
              </p:txBody>
            </p:sp>
          </p:grpSp>
          <p:sp>
            <p:nvSpPr>
              <p:cNvPr id="28" name="Google Shape;750;p23"/>
              <p:cNvSpPr/>
              <p:nvPr/>
            </p:nvSpPr>
            <p:spPr>
              <a:xfrm>
                <a:off x="6296389" y="4392160"/>
                <a:ext cx="3816304" cy="409757"/>
              </a:xfrm>
              <a:prstGeom prst="rect">
                <a:avLst/>
              </a:prstGeom>
              <a:noFill/>
              <a:ln>
                <a:noFill/>
              </a:ln>
            </p:spPr>
            <p:txBody>
              <a:bodyPr spcFirstLastPara="1" wrap="square" lIns="91425" tIns="45700" rIns="91425" bIns="45700" anchor="ctr" anchorCtr="0">
                <a:noAutofit/>
              </a:bodyPr>
              <a:lstStyle/>
              <a:p>
                <a:pPr lvl="0" algn="ctr"/>
                <a:r>
                  <a:rPr lang="uk-UA" sz="1600" b="1" dirty="0" smtClean="0">
                    <a:solidFill>
                      <a:schemeClr val="accent5">
                        <a:lumMod val="50000"/>
                      </a:schemeClr>
                    </a:solidFill>
                    <a:latin typeface="Century Gothic"/>
                    <a:ea typeface="Century Gothic"/>
                    <a:cs typeface="Century Gothic"/>
                    <a:sym typeface="Century Gothic"/>
                  </a:rPr>
                  <a:t>працюють фізично</a:t>
                </a:r>
                <a:endParaRPr lang="uk-UA" sz="1600" b="1" i="0" u="none" strike="noStrike" cap="none" dirty="0">
                  <a:solidFill>
                    <a:schemeClr val="accent5">
                      <a:lumMod val="50000"/>
                    </a:schemeClr>
                  </a:solidFill>
                  <a:latin typeface="Century Gothic"/>
                  <a:ea typeface="Century Gothic"/>
                  <a:cs typeface="Century Gothic"/>
                  <a:sym typeface="Century Gothic"/>
                </a:endParaRPr>
              </a:p>
            </p:txBody>
          </p:sp>
          <p:sp>
            <p:nvSpPr>
              <p:cNvPr id="29" name="Google Shape;751;p23"/>
              <p:cNvSpPr/>
              <p:nvPr/>
            </p:nvSpPr>
            <p:spPr>
              <a:xfrm>
                <a:off x="5815370" y="4858374"/>
                <a:ext cx="4607110" cy="196633"/>
              </a:xfrm>
              <a:prstGeom prst="rect">
                <a:avLst/>
              </a:prstGeom>
              <a:noFill/>
              <a:ln>
                <a:noFill/>
              </a:ln>
            </p:spPr>
            <p:txBody>
              <a:bodyPr spcFirstLastPara="1" wrap="square" lIns="91425" tIns="45700" rIns="91425" bIns="45700" anchor="ctr" anchorCtr="0">
                <a:noAutofit/>
              </a:bodyPr>
              <a:lstStyle/>
              <a:p>
                <a:pPr lvl="0" algn="ctr"/>
                <a:r>
                  <a:rPr lang="uk-UA" sz="1400" b="1" dirty="0" smtClean="0">
                    <a:solidFill>
                      <a:srgbClr val="D99593"/>
                    </a:solidFill>
                    <a:latin typeface="Century Gothic"/>
                    <a:ea typeface="Century Gothic"/>
                    <a:cs typeface="Century Gothic"/>
                    <a:sym typeface="Century Gothic"/>
                  </a:rPr>
                  <a:t>відвідують театри, кіно, музеї</a:t>
                </a:r>
                <a:endParaRPr lang="uk-UA" sz="1400" b="1" i="0" u="none" strike="noStrike" cap="none" dirty="0">
                  <a:solidFill>
                    <a:srgbClr val="D99593"/>
                  </a:solidFill>
                  <a:latin typeface="Century Gothic"/>
                  <a:ea typeface="Century Gothic"/>
                  <a:cs typeface="Century Gothic"/>
                  <a:sym typeface="Century Gothic"/>
                </a:endParaRPr>
              </a:p>
            </p:txBody>
          </p:sp>
          <p:sp>
            <p:nvSpPr>
              <p:cNvPr id="30" name="Google Shape;752;p23"/>
              <p:cNvSpPr/>
              <p:nvPr/>
            </p:nvSpPr>
            <p:spPr>
              <a:xfrm>
                <a:off x="5964079" y="5229289"/>
                <a:ext cx="4334642" cy="316111"/>
              </a:xfrm>
              <a:prstGeom prst="rect">
                <a:avLst/>
              </a:prstGeom>
              <a:noFill/>
              <a:ln>
                <a:noFill/>
              </a:ln>
            </p:spPr>
            <p:txBody>
              <a:bodyPr spcFirstLastPara="1" wrap="square" lIns="91425" tIns="45700" rIns="91425" bIns="45700" anchor="ctr" anchorCtr="0">
                <a:noAutofit/>
              </a:bodyPr>
              <a:lstStyle/>
              <a:p>
                <a:pPr lvl="0" algn="ctr"/>
                <a:r>
                  <a:rPr lang="uk-UA" sz="1600" b="1" dirty="0" smtClean="0">
                    <a:solidFill>
                      <a:schemeClr val="accent5">
                        <a:lumMod val="75000"/>
                      </a:schemeClr>
                    </a:solidFill>
                    <a:latin typeface="Century Gothic"/>
                    <a:ea typeface="Century Gothic"/>
                    <a:cs typeface="Century Gothic"/>
                    <a:sym typeface="Century Gothic"/>
                  </a:rPr>
                  <a:t>проводять час з домашніми улюбленцями</a:t>
                </a:r>
                <a:endParaRPr lang="uk-UA" sz="1600" b="1" i="0" u="none" strike="noStrike" cap="none" dirty="0">
                  <a:solidFill>
                    <a:schemeClr val="accent5">
                      <a:lumMod val="75000"/>
                    </a:schemeClr>
                  </a:solidFill>
                  <a:latin typeface="Century Gothic"/>
                  <a:ea typeface="Century Gothic"/>
                  <a:cs typeface="Century Gothic"/>
                  <a:sym typeface="Century Gothic"/>
                </a:endParaRPr>
              </a:p>
            </p:txBody>
          </p:sp>
        </p:grpSp>
        <p:sp>
          <p:nvSpPr>
            <p:cNvPr id="19" name="Google Shape;749;p23"/>
            <p:cNvSpPr/>
            <p:nvPr/>
          </p:nvSpPr>
          <p:spPr>
            <a:xfrm>
              <a:off x="6359170" y="3217928"/>
              <a:ext cx="3514751" cy="373733"/>
            </a:xfrm>
            <a:prstGeom prst="rect">
              <a:avLst/>
            </a:prstGeom>
            <a:noFill/>
            <a:ln>
              <a:noFill/>
            </a:ln>
          </p:spPr>
          <p:txBody>
            <a:bodyPr spcFirstLastPara="1" wrap="square" lIns="91425" tIns="45700" rIns="91425" bIns="45700" anchor="ctr" anchorCtr="0">
              <a:noAutofit/>
            </a:bodyPr>
            <a:lstStyle/>
            <a:p>
              <a:pPr lvl="0" algn="ctr"/>
              <a:r>
                <a:rPr lang="uk-UA" sz="1600" b="1" dirty="0" smtClean="0">
                  <a:solidFill>
                    <a:srgbClr val="189CAA"/>
                  </a:solidFill>
                  <a:latin typeface="Century Gothic"/>
                  <a:ea typeface="Century Gothic"/>
                  <a:cs typeface="Century Gothic"/>
                  <a:sym typeface="Century Gothic"/>
                </a:rPr>
                <a:t>займаються волонтерством</a:t>
              </a:r>
              <a:endParaRPr lang="uk-UA" sz="1600" b="1" i="0" u="none" strike="noStrike" cap="none" dirty="0">
                <a:solidFill>
                  <a:srgbClr val="189CAA"/>
                </a:solidFill>
                <a:latin typeface="Century Gothic"/>
                <a:ea typeface="Century Gothic"/>
                <a:cs typeface="Century Gothic"/>
                <a:sym typeface="Century Gothic"/>
              </a:endParaRPr>
            </a:p>
          </p:txBody>
        </p:sp>
      </p:grpSp>
    </p:spTree>
    <p:extLst>
      <p:ext uri="{BB962C8B-B14F-4D97-AF65-F5344CB8AC3E}">
        <p14:creationId xmlns:p14="http://schemas.microsoft.com/office/powerpoint/2010/main" val="1450593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086"/>
            <a:ext cx="9906000" cy="6176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a:extLst>
              <a:ext uri="{FF2B5EF4-FFF2-40B4-BE49-F238E27FC236}">
                <a16:creationId xmlns:a16="http://schemas.microsoft.com/office/drawing/2014/main" xmlns="" id="{216CB302-CA55-E903-9493-89826C5149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759" t="12311" r="11244" b="44467"/>
          <a:stretch/>
        </p:blipFill>
        <p:spPr>
          <a:xfrm>
            <a:off x="0" y="30088"/>
            <a:ext cx="1372846" cy="524620"/>
          </a:xfrm>
          <a:prstGeom prst="rect">
            <a:avLst/>
          </a:prstGeom>
        </p:spPr>
      </p:pic>
      <p:sp>
        <p:nvSpPr>
          <p:cNvPr id="6" name="Прямоугольник 5"/>
          <p:cNvSpPr/>
          <p:nvPr/>
        </p:nvSpPr>
        <p:spPr>
          <a:xfrm>
            <a:off x="1080581" y="75644"/>
            <a:ext cx="8958463" cy="584775"/>
          </a:xfrm>
          <a:prstGeom prst="rect">
            <a:avLst/>
          </a:prstGeom>
        </p:spPr>
        <p:txBody>
          <a:bodyPr wrap="square">
            <a:spAutoFit/>
          </a:bodyPr>
          <a:lstStyle/>
          <a:p>
            <a:pPr algn="ctr"/>
            <a:r>
              <a:rPr lang="ru-RU" sz="1600" b="1" dirty="0" smtClean="0">
                <a:latin typeface="Century" panose="02040604050505020304" pitchFamily="18" charset="0"/>
                <a:cs typeface="Times New Roman" panose="02020603050405020304" pitchFamily="18" charset="0"/>
              </a:rPr>
              <a:t>ЩО ВЧИТЕЛЯМ ХОТІЛОСЯ Б РОБИТИ ДЛЯ ВІДПОЧИНКУ ТА ВІДНОВЛЕННЯ СИЛ ПІСЛЯ ЗАКІНЧЕННЯ РОБОЧОГО ДНЯ? (%)</a:t>
            </a:r>
            <a:endParaRPr lang="uk-UA" sz="1600" b="1" dirty="0">
              <a:latin typeface="Century" panose="02040604050505020304" pitchFamily="18" charset="0"/>
              <a:cs typeface="Times New Roman" panose="02020603050405020304" pitchFamily="18" charset="0"/>
            </a:endParaRPr>
          </a:p>
        </p:txBody>
      </p:sp>
      <p:sp>
        <p:nvSpPr>
          <p:cNvPr id="38" name="Прямоугольник 37"/>
          <p:cNvSpPr/>
          <p:nvPr/>
        </p:nvSpPr>
        <p:spPr>
          <a:xfrm>
            <a:off x="162232" y="5920327"/>
            <a:ext cx="9518979" cy="761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a:t>
            </a:r>
          </a:p>
          <a:p>
            <a:pPr algn="just"/>
            <a:r>
              <a:rPr lang="uk-UA" sz="1600" dirty="0">
                <a:solidFill>
                  <a:schemeClr val="tx1"/>
                </a:solidFill>
                <a:latin typeface="Times New Roman" panose="02020603050405020304" pitchFamily="18" charset="0"/>
                <a:cs typeface="Times New Roman" panose="02020603050405020304" pitchFamily="18" charset="0"/>
              </a:rPr>
              <a:t> </a:t>
            </a:r>
            <a:r>
              <a:rPr lang="uk-UA" sz="1600" dirty="0" smtClean="0">
                <a:solidFill>
                  <a:schemeClr val="tx1"/>
                </a:solidFill>
                <a:latin typeface="Times New Roman" panose="02020603050405020304" pitchFamily="18" charset="0"/>
                <a:cs typeface="Times New Roman" panose="02020603050405020304" pitchFamily="18" charset="0"/>
              </a:rPr>
              <a:t>        </a:t>
            </a:r>
          </a:p>
          <a:p>
            <a:pPr algn="just"/>
            <a:r>
              <a:rPr lang="uk-UA" sz="1600" dirty="0" smtClean="0">
                <a:solidFill>
                  <a:schemeClr val="tx1"/>
                </a:solidFill>
                <a:latin typeface="Times New Roman" panose="02020603050405020304" pitchFamily="18" charset="0"/>
                <a:cs typeface="Times New Roman" panose="02020603050405020304" pitchFamily="18" charset="0"/>
              </a:rPr>
              <a:t>    </a:t>
            </a:r>
            <a:r>
              <a:rPr lang="uk-UA" sz="1400" dirty="0" smtClean="0">
                <a:solidFill>
                  <a:schemeClr val="tx1"/>
                </a:solidFill>
                <a:latin typeface="Times New Roman" panose="02020603050405020304" pitchFamily="18" charset="0"/>
                <a:cs typeface="Times New Roman" panose="02020603050405020304" pitchFamily="18" charset="0"/>
              </a:rPr>
              <a:t>Серед списку бажаних способів проведення вільного часу в пріоритеті залишаються прогулянки на свіжому повітрі (66,3%). Кожен другий опитаний прагне займатися хобі (56%), читати книги (52,1%), займатися спортом (49%). Тобто педагоги насамперед бажають цікаво, пізнавально та активно проводити своє дозвілля. Спілкування в соціальних мережах, перегляд телепередач − найменш затребувані способи відпочинку в ідеальній картині  їх життя.</a:t>
            </a:r>
            <a:endParaRPr lang="ru-RU" sz="1600" dirty="0" smtClean="0">
              <a:solidFill>
                <a:schemeClr val="tx1"/>
              </a:solidFill>
              <a:latin typeface="Century" panose="02040604050505020304" pitchFamily="18" charset="0"/>
              <a:cs typeface="Times New Roman" panose="02020603050405020304" pitchFamily="18" charset="0"/>
            </a:endParaRPr>
          </a:p>
          <a:p>
            <a:pPr algn="just"/>
            <a:endParaRPr lang="uk-UA" sz="1600" dirty="0">
              <a:solidFill>
                <a:schemeClr val="tx1"/>
              </a:solidFill>
              <a:latin typeface="Century" panose="02040604050505020304" pitchFamily="18" charset="0"/>
              <a:cs typeface="Times New Roman" panose="02020603050405020304" pitchFamily="18" charset="0"/>
            </a:endParaRPr>
          </a:p>
          <a:p>
            <a:pPr algn="just"/>
            <a:endParaRPr lang="uk-UA" sz="2000" dirty="0">
              <a:solidFill>
                <a:schemeClr val="tx1"/>
              </a:solidFill>
              <a:latin typeface="Times New Roman" panose="02020603050405020304" pitchFamily="18" charset="0"/>
              <a:cs typeface="Times New Roman" panose="02020603050405020304" pitchFamily="18" charset="0"/>
            </a:endParaRPr>
          </a:p>
        </p:txBody>
      </p:sp>
      <p:graphicFrame>
        <p:nvGraphicFramePr>
          <p:cNvPr id="17" name="Диаграмма 16"/>
          <p:cNvGraphicFramePr>
            <a:graphicFrameLocks/>
          </p:cNvGraphicFramePr>
          <p:nvPr>
            <p:extLst>
              <p:ext uri="{D42A27DB-BD31-4B8C-83A1-F6EECF244321}">
                <p14:modId xmlns:p14="http://schemas.microsoft.com/office/powerpoint/2010/main" val="2184972365"/>
              </p:ext>
            </p:extLst>
          </p:nvPr>
        </p:nvGraphicFramePr>
        <p:xfrm>
          <a:off x="162232" y="660419"/>
          <a:ext cx="6872749" cy="5124108"/>
        </p:xfrm>
        <a:graphic>
          <a:graphicData uri="http://schemas.openxmlformats.org/drawingml/2006/chart">
            <c:chart xmlns:c="http://schemas.openxmlformats.org/drawingml/2006/chart" xmlns:r="http://schemas.openxmlformats.org/officeDocument/2006/relationships" r:id="rId4"/>
          </a:graphicData>
        </a:graphic>
      </p:graphicFrame>
      <p:grpSp>
        <p:nvGrpSpPr>
          <p:cNvPr id="18" name="Google Shape;742;p23"/>
          <p:cNvGrpSpPr/>
          <p:nvPr/>
        </p:nvGrpSpPr>
        <p:grpSpPr>
          <a:xfrm>
            <a:off x="5960905" y="3836945"/>
            <a:ext cx="3784186" cy="1947582"/>
            <a:chOff x="5998235" y="3569753"/>
            <a:chExt cx="4650241" cy="2610368"/>
          </a:xfrm>
        </p:grpSpPr>
        <p:sp>
          <p:nvSpPr>
            <p:cNvPr id="19" name="Google Shape;743;p23"/>
            <p:cNvSpPr/>
            <p:nvPr/>
          </p:nvSpPr>
          <p:spPr>
            <a:xfrm>
              <a:off x="6199787" y="3569753"/>
              <a:ext cx="4268974" cy="2610368"/>
            </a:xfrm>
            <a:prstGeom prst="wedgeRectCallout">
              <a:avLst>
                <a:gd name="adj1" fmla="val -101850"/>
                <a:gd name="adj2" fmla="val 24902"/>
              </a:avLst>
            </a:prstGeom>
            <a:solidFill>
              <a:schemeClr val="accent4">
                <a:lumMod val="60000"/>
                <a:lumOff val="40000"/>
              </a:schemeClr>
            </a:solidFill>
            <a:ln>
              <a:noFill/>
            </a:ln>
          </p:spPr>
          <p:txBody>
            <a:bodyPr spcFirstLastPara="1" wrap="square" lIns="76925" tIns="38450" rIns="76925" bIns="38450" anchor="ctr" anchorCtr="0">
              <a:noAutofit/>
            </a:bodyPr>
            <a:lstStyle/>
            <a:p>
              <a:pPr marL="0" marR="0" lvl="0" indent="0" algn="ctr" rtl="0">
                <a:spcBef>
                  <a:spcPts val="0"/>
                </a:spcBef>
                <a:spcAft>
                  <a:spcPts val="0"/>
                </a:spcAft>
                <a:buNone/>
              </a:pPr>
              <a:endParaRPr sz="1514">
                <a:solidFill>
                  <a:srgbClr val="FFFFFF"/>
                </a:solidFill>
                <a:latin typeface="Calibri"/>
                <a:ea typeface="Calibri"/>
                <a:cs typeface="Calibri"/>
                <a:sym typeface="Calibri"/>
              </a:endParaRPr>
            </a:p>
          </p:txBody>
        </p:sp>
        <p:grpSp>
          <p:nvGrpSpPr>
            <p:cNvPr id="20" name="Google Shape;744;p23"/>
            <p:cNvGrpSpPr/>
            <p:nvPr/>
          </p:nvGrpSpPr>
          <p:grpSpPr>
            <a:xfrm>
              <a:off x="5998235" y="3605488"/>
              <a:ext cx="4571741" cy="2015234"/>
              <a:chOff x="6023187" y="2379123"/>
              <a:chExt cx="5852980" cy="2348175"/>
            </a:xfrm>
          </p:grpSpPr>
          <p:grpSp>
            <p:nvGrpSpPr>
              <p:cNvPr id="24" name="Google Shape;745;p23"/>
              <p:cNvGrpSpPr/>
              <p:nvPr/>
            </p:nvGrpSpPr>
            <p:grpSpPr>
              <a:xfrm>
                <a:off x="6262343" y="2410646"/>
                <a:ext cx="5613824" cy="2316652"/>
                <a:chOff x="4970112" y="2717148"/>
                <a:chExt cx="4013372" cy="1678889"/>
              </a:xfrm>
            </p:grpSpPr>
            <p:sp>
              <p:nvSpPr>
                <p:cNvPr id="32" name="Google Shape;746;p23"/>
                <p:cNvSpPr/>
                <p:nvPr/>
              </p:nvSpPr>
              <p:spPr>
                <a:xfrm>
                  <a:off x="5388296" y="4221591"/>
                  <a:ext cx="3595188" cy="174446"/>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rgbClr val="76923C"/>
                    </a:solidFill>
                    <a:latin typeface="Calibri"/>
                    <a:ea typeface="Calibri"/>
                    <a:cs typeface="Calibri"/>
                    <a:sym typeface="Calibri"/>
                  </a:endParaRPr>
                </a:p>
              </p:txBody>
            </p:sp>
            <p:sp>
              <p:nvSpPr>
                <p:cNvPr id="39" name="Google Shape;747;p23"/>
                <p:cNvSpPr/>
                <p:nvPr/>
              </p:nvSpPr>
              <p:spPr>
                <a:xfrm>
                  <a:off x="6863072" y="2717148"/>
                  <a:ext cx="2110017" cy="353339"/>
                </a:xfrm>
                <a:prstGeom prst="rect">
                  <a:avLst/>
                </a:prstGeom>
                <a:noFill/>
                <a:ln>
                  <a:noFill/>
                </a:ln>
              </p:spPr>
              <p:txBody>
                <a:bodyPr spcFirstLastPara="1" wrap="square" lIns="91425" tIns="45700" rIns="91425" bIns="45700" anchor="ctr" anchorCtr="0">
                  <a:noAutofit/>
                </a:bodyPr>
                <a:lstStyle/>
                <a:p>
                  <a:pPr lvl="0" algn="ctr"/>
                  <a:r>
                    <a:rPr lang="uk-UA" sz="1400" b="1" dirty="0" smtClean="0">
                      <a:solidFill>
                        <a:srgbClr val="D99593"/>
                      </a:solidFill>
                      <a:latin typeface="Century Gothic"/>
                      <a:ea typeface="Century Gothic"/>
                      <a:cs typeface="Century Gothic"/>
                      <a:sym typeface="Century Gothic"/>
                    </a:rPr>
                    <a:t>спати</a:t>
                  </a:r>
                  <a:endParaRPr sz="1400" b="1" i="0" u="none" strike="noStrike" cap="none" dirty="0">
                    <a:solidFill>
                      <a:srgbClr val="D99593"/>
                    </a:solidFill>
                    <a:latin typeface="Century Gothic"/>
                    <a:ea typeface="Century Gothic"/>
                    <a:cs typeface="Century Gothic"/>
                    <a:sym typeface="Century Gothic"/>
                  </a:endParaRPr>
                </a:p>
              </p:txBody>
            </p:sp>
            <p:sp>
              <p:nvSpPr>
                <p:cNvPr id="40" name="Google Shape;748;p23"/>
                <p:cNvSpPr/>
                <p:nvPr/>
              </p:nvSpPr>
              <p:spPr>
                <a:xfrm>
                  <a:off x="4970112" y="3207399"/>
                  <a:ext cx="3799952" cy="464631"/>
                </a:xfrm>
                <a:prstGeom prst="rect">
                  <a:avLst/>
                </a:prstGeom>
                <a:noFill/>
                <a:ln>
                  <a:noFill/>
                </a:ln>
              </p:spPr>
              <p:txBody>
                <a:bodyPr spcFirstLastPara="1" wrap="square" lIns="91425" tIns="45700" rIns="91425" bIns="45700" anchor="ctr" anchorCtr="0">
                  <a:noAutofit/>
                </a:bodyPr>
                <a:lstStyle/>
                <a:p>
                  <a:pPr lvl="0" algn="ctr"/>
                  <a:r>
                    <a:rPr lang="uk-UA" b="1" dirty="0" smtClean="0">
                      <a:solidFill>
                        <a:schemeClr val="accent2">
                          <a:lumMod val="50000"/>
                        </a:schemeClr>
                      </a:solidFill>
                      <a:latin typeface="Century Gothic"/>
                      <a:ea typeface="Century Gothic"/>
                      <a:cs typeface="Century Gothic"/>
                      <a:sym typeface="Century Gothic"/>
                    </a:rPr>
                    <a:t>більше спілкуватися з родиною та друзями</a:t>
                  </a:r>
                  <a:endParaRPr lang="uk-UA" b="1" i="0" u="none" strike="noStrike" cap="none" dirty="0">
                    <a:solidFill>
                      <a:schemeClr val="accent2">
                        <a:lumMod val="50000"/>
                      </a:schemeClr>
                    </a:solidFill>
                    <a:latin typeface="Century Gothic"/>
                    <a:ea typeface="Century Gothic"/>
                    <a:cs typeface="Century Gothic"/>
                    <a:sym typeface="Century Gothic"/>
                  </a:endParaRPr>
                </a:p>
              </p:txBody>
            </p:sp>
          </p:grpSp>
          <p:sp>
            <p:nvSpPr>
              <p:cNvPr id="31" name="Google Shape;749;p23"/>
              <p:cNvSpPr/>
              <p:nvPr/>
            </p:nvSpPr>
            <p:spPr>
              <a:xfrm>
                <a:off x="6023187" y="2379123"/>
                <a:ext cx="3287510" cy="523955"/>
              </a:xfrm>
              <a:prstGeom prst="rect">
                <a:avLst/>
              </a:prstGeom>
              <a:noFill/>
              <a:ln>
                <a:noFill/>
              </a:ln>
            </p:spPr>
            <p:txBody>
              <a:bodyPr spcFirstLastPara="1" wrap="square" lIns="91425" tIns="45700" rIns="91425" bIns="45700" anchor="ctr" anchorCtr="0">
                <a:noAutofit/>
              </a:bodyPr>
              <a:lstStyle/>
              <a:p>
                <a:pPr lvl="0" algn="ctr"/>
                <a:r>
                  <a:rPr lang="ru-RU" sz="1600" b="1" dirty="0" smtClean="0">
                    <a:solidFill>
                      <a:srgbClr val="189CAA"/>
                    </a:solidFill>
                    <a:latin typeface="Century Gothic"/>
                    <a:ea typeface="Century Gothic"/>
                    <a:cs typeface="Century Gothic"/>
                    <a:sym typeface="Century Gothic"/>
                  </a:rPr>
                  <a:t>подорожувати</a:t>
                </a:r>
                <a:endParaRPr lang="uk-UA" sz="1600" b="1" i="0" u="none" strike="noStrike" cap="none" dirty="0">
                  <a:solidFill>
                    <a:srgbClr val="189CAA"/>
                  </a:solidFill>
                  <a:latin typeface="Century Gothic"/>
                  <a:ea typeface="Century Gothic"/>
                  <a:cs typeface="Century Gothic"/>
                  <a:sym typeface="Century Gothic"/>
                </a:endParaRPr>
              </a:p>
            </p:txBody>
          </p:sp>
        </p:grpSp>
        <p:sp>
          <p:nvSpPr>
            <p:cNvPr id="21" name="Google Shape;750;p23"/>
            <p:cNvSpPr/>
            <p:nvPr/>
          </p:nvSpPr>
          <p:spPr>
            <a:xfrm>
              <a:off x="7210840" y="4891924"/>
              <a:ext cx="3125957" cy="409758"/>
            </a:xfrm>
            <a:prstGeom prst="rect">
              <a:avLst/>
            </a:prstGeom>
            <a:noFill/>
            <a:ln>
              <a:noFill/>
            </a:ln>
          </p:spPr>
          <p:txBody>
            <a:bodyPr spcFirstLastPara="1" wrap="square" lIns="91425" tIns="45700" rIns="91425" bIns="45700" anchor="ctr" anchorCtr="0">
              <a:noAutofit/>
            </a:bodyPr>
            <a:lstStyle/>
            <a:p>
              <a:pPr lvl="0" algn="ctr"/>
              <a:r>
                <a:rPr lang="uk-UA" sz="1600" b="1" dirty="0" smtClean="0">
                  <a:solidFill>
                    <a:schemeClr val="accent5">
                      <a:lumMod val="50000"/>
                    </a:schemeClr>
                  </a:solidFill>
                  <a:latin typeface="Century Gothic"/>
                  <a:ea typeface="Century Gothic"/>
                  <a:cs typeface="Century Gothic"/>
                  <a:sym typeface="Century Gothic"/>
                </a:rPr>
                <a:t>відвідувати </a:t>
              </a:r>
              <a:r>
                <a:rPr lang="uk-UA" sz="1600" b="1" dirty="0">
                  <a:solidFill>
                    <a:schemeClr val="accent5">
                      <a:lumMod val="50000"/>
                    </a:schemeClr>
                  </a:solidFill>
                  <a:latin typeface="Century Gothic"/>
                  <a:ea typeface="Century Gothic"/>
                  <a:cs typeface="Century Gothic"/>
                  <a:sym typeface="Century Gothic"/>
                </a:rPr>
                <a:t>кіно/театр</a:t>
              </a:r>
              <a:endParaRPr lang="uk-UA" sz="1600" b="1" i="0" u="none" strike="noStrike" cap="none" dirty="0">
                <a:solidFill>
                  <a:schemeClr val="accent5">
                    <a:lumMod val="50000"/>
                  </a:schemeClr>
                </a:solidFill>
                <a:latin typeface="Century Gothic"/>
                <a:ea typeface="Century Gothic"/>
                <a:cs typeface="Century Gothic"/>
                <a:sym typeface="Century Gothic"/>
              </a:endParaRPr>
            </a:p>
          </p:txBody>
        </p:sp>
        <p:sp>
          <p:nvSpPr>
            <p:cNvPr id="22" name="Google Shape;751;p23"/>
            <p:cNvSpPr/>
            <p:nvPr/>
          </p:nvSpPr>
          <p:spPr>
            <a:xfrm>
              <a:off x="6560716" y="5378463"/>
              <a:ext cx="4087760" cy="240388"/>
            </a:xfrm>
            <a:prstGeom prst="rect">
              <a:avLst/>
            </a:prstGeom>
            <a:noFill/>
            <a:ln>
              <a:noFill/>
            </a:ln>
          </p:spPr>
          <p:txBody>
            <a:bodyPr spcFirstLastPara="1" wrap="square" lIns="91425" tIns="45700" rIns="91425" bIns="45700" anchor="ctr" anchorCtr="0">
              <a:noAutofit/>
            </a:bodyPr>
            <a:lstStyle/>
            <a:p>
              <a:pPr lvl="0" algn="ctr"/>
              <a:r>
                <a:rPr lang="uk-UA" sz="1400" b="1" dirty="0" smtClean="0">
                  <a:solidFill>
                    <a:srgbClr val="D99593"/>
                  </a:solidFill>
                  <a:latin typeface="Century Gothic"/>
                  <a:ea typeface="Century Gothic"/>
                  <a:cs typeface="Century Gothic"/>
                  <a:sym typeface="Century Gothic"/>
                </a:rPr>
                <a:t>розвиватися </a:t>
              </a:r>
              <a:r>
                <a:rPr lang="uk-UA" sz="1400" b="1" dirty="0">
                  <a:solidFill>
                    <a:srgbClr val="D99593"/>
                  </a:solidFill>
                  <a:latin typeface="Century Gothic"/>
                  <a:ea typeface="Century Gothic"/>
                  <a:cs typeface="Century Gothic"/>
                  <a:sym typeface="Century Gothic"/>
                </a:rPr>
                <a:t>творчо та духовно</a:t>
              </a:r>
              <a:endParaRPr sz="1400" b="1" i="0" u="none" strike="noStrike" cap="none" dirty="0">
                <a:solidFill>
                  <a:srgbClr val="D99593"/>
                </a:solidFill>
                <a:latin typeface="Century Gothic"/>
                <a:ea typeface="Century Gothic"/>
                <a:cs typeface="Century Gothic"/>
                <a:sym typeface="Century Gothic"/>
              </a:endParaRPr>
            </a:p>
          </p:txBody>
        </p:sp>
        <p:sp>
          <p:nvSpPr>
            <p:cNvPr id="23" name="Google Shape;752;p23"/>
            <p:cNvSpPr/>
            <p:nvPr/>
          </p:nvSpPr>
          <p:spPr>
            <a:xfrm>
              <a:off x="6249037" y="5733180"/>
              <a:ext cx="4049685" cy="353228"/>
            </a:xfrm>
            <a:prstGeom prst="rect">
              <a:avLst/>
            </a:prstGeom>
            <a:noFill/>
            <a:ln>
              <a:noFill/>
            </a:ln>
          </p:spPr>
          <p:txBody>
            <a:bodyPr spcFirstLastPara="1" wrap="square" lIns="91425" tIns="45700" rIns="91425" bIns="45700" anchor="ctr" anchorCtr="0">
              <a:noAutofit/>
            </a:bodyPr>
            <a:lstStyle/>
            <a:p>
              <a:pPr lvl="0" algn="ctr"/>
              <a:r>
                <a:rPr lang="uk-UA" sz="1600" b="1" dirty="0" smtClean="0">
                  <a:solidFill>
                    <a:schemeClr val="accent5">
                      <a:lumMod val="75000"/>
                    </a:schemeClr>
                  </a:solidFill>
                  <a:latin typeface="Century Gothic"/>
                  <a:ea typeface="Century Gothic"/>
                  <a:cs typeface="Century Gothic"/>
                  <a:sym typeface="Century Gothic"/>
                </a:rPr>
                <a:t>відпочивати на природі</a:t>
              </a:r>
              <a:endParaRPr lang="uk-UA" sz="1600" b="1" i="0" u="none" strike="noStrike" cap="none" dirty="0">
                <a:solidFill>
                  <a:schemeClr val="accent5">
                    <a:lumMod val="75000"/>
                  </a:schemeClr>
                </a:solidFill>
                <a:latin typeface="Century Gothic"/>
                <a:ea typeface="Century Gothic"/>
                <a:cs typeface="Century Gothic"/>
                <a:sym typeface="Century Gothic"/>
              </a:endParaRPr>
            </a:p>
          </p:txBody>
        </p:sp>
      </p:grpSp>
    </p:spTree>
    <p:extLst>
      <p:ext uri="{BB962C8B-B14F-4D97-AF65-F5344CB8AC3E}">
        <p14:creationId xmlns:p14="http://schemas.microsoft.com/office/powerpoint/2010/main" val="3083980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972113"/>
            <a:ext cx="9906000" cy="2832733"/>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0" y="2376816"/>
            <a:ext cx="10068232" cy="17976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600" b="1" dirty="0" smtClean="0">
                <a:solidFill>
                  <a:schemeClr val="tx1"/>
                </a:solidFill>
                <a:latin typeface="Century" panose="02040604050505020304" pitchFamily="18" charset="0"/>
                <a:cs typeface="Times New Roman" panose="02020603050405020304" pitchFamily="18" charset="0"/>
              </a:rPr>
              <a:t>8. Взаємопідтримка між учасниками освітнього процесу у воєнний час</a:t>
            </a:r>
            <a:endParaRPr lang="ru-RU" sz="3600" b="1" dirty="0">
              <a:solidFill>
                <a:schemeClr val="tx1"/>
              </a:solidFill>
              <a:latin typeface="Century" panose="02040604050505020304" pitchFamily="18" charset="0"/>
              <a:cs typeface="Times New Roman" panose="02020603050405020304" pitchFamily="18" charset="0"/>
            </a:endParaRPr>
          </a:p>
          <a:p>
            <a:pPr algn="ctr"/>
            <a:endParaRPr lang="uk-UA" sz="3600" b="1" dirty="0">
              <a:solidFill>
                <a:schemeClr val="tx1"/>
              </a:solidFill>
              <a:latin typeface="Century" panose="02040604050505020304" pitchFamily="18" charset="0"/>
              <a:cs typeface="Times New Roman" panose="02020603050405020304" pitchFamily="18" charset="0"/>
            </a:endParaRPr>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16473" t="9377" r="11751" b="11619"/>
          <a:stretch/>
        </p:blipFill>
        <p:spPr>
          <a:xfrm>
            <a:off x="7885308" y="0"/>
            <a:ext cx="1656899" cy="1209368"/>
          </a:xfrm>
          <a:prstGeom prst="rect">
            <a:avLst/>
          </a:prstGeom>
        </p:spPr>
      </p:pic>
    </p:spTree>
    <p:extLst>
      <p:ext uri="{BB962C8B-B14F-4D97-AF65-F5344CB8AC3E}">
        <p14:creationId xmlns:p14="http://schemas.microsoft.com/office/powerpoint/2010/main" val="2063194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042059"/>
            <a:ext cx="9906000" cy="2983343"/>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350018" y="2502181"/>
            <a:ext cx="8873905" cy="17976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4000" b="1" dirty="0" smtClean="0">
                <a:solidFill>
                  <a:schemeClr val="tx1"/>
                </a:solidFill>
                <a:latin typeface="Century" panose="02040604050505020304" pitchFamily="18" charset="0"/>
                <a:cs typeface="Times New Roman" panose="02020603050405020304" pitchFamily="18" charset="0"/>
              </a:rPr>
              <a:t>1. Методологія дослідження </a:t>
            </a:r>
            <a:endParaRPr lang="uk-UA" sz="4000" b="1" dirty="0">
              <a:solidFill>
                <a:schemeClr val="tx1"/>
              </a:solidFill>
              <a:latin typeface="Century" panose="02040604050505020304" pitchFamily="18" charset="0"/>
              <a:cs typeface="Times New Roman" panose="02020603050405020304" pitchFamily="18" charset="0"/>
            </a:endParaRPr>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16473" t="9377" r="11751" b="11619"/>
          <a:stretch/>
        </p:blipFill>
        <p:spPr>
          <a:xfrm>
            <a:off x="7885308" y="0"/>
            <a:ext cx="1656899" cy="1209368"/>
          </a:xfrm>
          <a:prstGeom prst="rect">
            <a:avLst/>
          </a:prstGeom>
        </p:spPr>
      </p:pic>
    </p:spTree>
    <p:extLst>
      <p:ext uri="{BB962C8B-B14F-4D97-AF65-F5344CB8AC3E}">
        <p14:creationId xmlns:p14="http://schemas.microsoft.com/office/powerpoint/2010/main" val="39398810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076" y="-10067"/>
            <a:ext cx="9905999" cy="7768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a:extLst>
              <a:ext uri="{FF2B5EF4-FFF2-40B4-BE49-F238E27FC236}">
                <a16:creationId xmlns:a16="http://schemas.microsoft.com/office/drawing/2014/main" xmlns="" id="{216CB302-CA55-E903-9493-89826C5149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759" t="12311" r="11244" b="44467"/>
          <a:stretch/>
        </p:blipFill>
        <p:spPr>
          <a:xfrm>
            <a:off x="16240" y="37424"/>
            <a:ext cx="1272357" cy="486219"/>
          </a:xfrm>
          <a:prstGeom prst="rect">
            <a:avLst/>
          </a:prstGeom>
        </p:spPr>
      </p:pic>
      <p:sp>
        <p:nvSpPr>
          <p:cNvPr id="8" name="Прямоугольник 5"/>
          <p:cNvSpPr/>
          <p:nvPr/>
        </p:nvSpPr>
        <p:spPr>
          <a:xfrm>
            <a:off x="735935" y="58867"/>
            <a:ext cx="9080472" cy="646331"/>
          </a:xfrm>
          <a:prstGeom prst="rect">
            <a:avLst/>
          </a:prstGeom>
        </p:spPr>
        <p:txBody>
          <a:bodyPr wrap="square">
            <a:spAutoFit/>
          </a:bodyPr>
          <a:lstStyle/>
          <a:p>
            <a:pPr algn="ctr"/>
            <a:r>
              <a:rPr lang="ru-RU" b="1" dirty="0" smtClean="0">
                <a:latin typeface="Century" panose="02040604050505020304" pitchFamily="18" charset="0"/>
                <a:cs typeface="Times New Roman" panose="02020603050405020304" pitchFamily="18" charset="0"/>
              </a:rPr>
              <a:t>ЯКУ ПІДТРИМКУ ВЧИТЕЛІ НАДАЮТЬ УЧНЯМ З ПОЧАТКУ НОВОГО НАВЧАЛЬНОГО РОКУ? (%)</a:t>
            </a:r>
            <a:endParaRPr lang="uk-UA" b="1" dirty="0">
              <a:latin typeface="Century" panose="02040604050505020304" pitchFamily="18" charset="0"/>
              <a:cs typeface="Times New Roman" panose="02020603050405020304" pitchFamily="18" charset="0"/>
            </a:endParaRPr>
          </a:p>
        </p:txBody>
      </p:sp>
      <p:sp>
        <p:nvSpPr>
          <p:cNvPr id="27" name="Прямоугольник 26"/>
          <p:cNvSpPr/>
          <p:nvPr/>
        </p:nvSpPr>
        <p:spPr>
          <a:xfrm>
            <a:off x="298938" y="5916694"/>
            <a:ext cx="9343672" cy="752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a:t>
            </a:r>
          </a:p>
          <a:p>
            <a:pPr algn="just"/>
            <a:r>
              <a:rPr lang="uk-UA" sz="1300" dirty="0">
                <a:solidFill>
                  <a:schemeClr val="tx1"/>
                </a:solidFill>
                <a:latin typeface="Times New Roman" panose="02020603050405020304" pitchFamily="18" charset="0"/>
                <a:cs typeface="Times New Roman" panose="02020603050405020304" pitchFamily="18" charset="0"/>
              </a:rPr>
              <a:t>Майже всі педагоги (92,1%) надають психологічну підтримку </a:t>
            </a:r>
            <a:r>
              <a:rPr lang="uk-UA" sz="1300" dirty="0" smtClean="0">
                <a:solidFill>
                  <a:schemeClr val="tx1"/>
                </a:solidFill>
                <a:latin typeface="Times New Roman" panose="02020603050405020304" pitchFamily="18" charset="0"/>
                <a:cs typeface="Times New Roman" panose="02020603050405020304" pitchFamily="18" charset="0"/>
              </a:rPr>
              <a:t>учням. </a:t>
            </a:r>
            <a:r>
              <a:rPr lang="uk-UA" sz="1300" dirty="0">
                <a:solidFill>
                  <a:schemeClr val="tx1"/>
                </a:solidFill>
                <a:latin typeface="Times New Roman" panose="02020603050405020304" pitchFamily="18" charset="0"/>
                <a:cs typeface="Times New Roman" panose="02020603050405020304" pitchFamily="18" charset="0"/>
              </a:rPr>
              <a:t>73,3% опитаних поширюють актуальну інформацію, що стосується насамперед безпеки в умовах воєнного стану, дві третини учителів (67,9%) спілкуються </a:t>
            </a:r>
            <a:r>
              <a:rPr lang="uk-UA" sz="1300" dirty="0" smtClean="0">
                <a:solidFill>
                  <a:schemeClr val="tx1"/>
                </a:solidFill>
                <a:latin typeface="Times New Roman" panose="02020603050405020304" pitchFamily="18" charset="0"/>
                <a:cs typeface="Times New Roman" panose="02020603050405020304" pitchFamily="18" charset="0"/>
              </a:rPr>
              <a:t>з учнями та </a:t>
            </a:r>
            <a:r>
              <a:rPr lang="uk-UA" sz="1300" dirty="0">
                <a:solidFill>
                  <a:schemeClr val="tx1"/>
                </a:solidFill>
                <a:latin typeface="Times New Roman" panose="02020603050405020304" pitchFamily="18" charset="0"/>
                <a:cs typeface="Times New Roman" panose="02020603050405020304" pitchFamily="18" charset="0"/>
              </a:rPr>
              <a:t>підтримують </a:t>
            </a:r>
            <a:r>
              <a:rPr lang="uk-UA" sz="1300" dirty="0" smtClean="0">
                <a:solidFill>
                  <a:schemeClr val="tx1"/>
                </a:solidFill>
                <a:latin typeface="Times New Roman" panose="02020603050405020304" pitchFamily="18" charset="0"/>
                <a:cs typeface="Times New Roman" panose="02020603050405020304" pitchFamily="18" charset="0"/>
              </a:rPr>
              <a:t>їх </a:t>
            </a:r>
            <a:r>
              <a:rPr lang="uk-UA" sz="1300" dirty="0">
                <a:solidFill>
                  <a:schemeClr val="tx1"/>
                </a:solidFill>
                <a:latin typeface="Times New Roman" panose="02020603050405020304" pitchFamily="18" charset="0"/>
                <a:cs typeface="Times New Roman" panose="02020603050405020304" pitchFamily="18" charset="0"/>
              </a:rPr>
              <a:t>у чатах месенджерів. Організація спільних занять для учнів та їх батьків (16,6</a:t>
            </a:r>
            <a:r>
              <a:rPr lang="uk-UA" sz="1300" dirty="0" smtClean="0">
                <a:solidFill>
                  <a:schemeClr val="tx1"/>
                </a:solidFill>
                <a:latin typeface="Times New Roman" panose="02020603050405020304" pitchFamily="18" charset="0"/>
                <a:cs typeface="Times New Roman" panose="02020603050405020304" pitchFamily="18" charset="0"/>
              </a:rPr>
              <a:t>%) </a:t>
            </a:r>
            <a:r>
              <a:rPr lang="uk-UA" sz="1300" dirty="0">
                <a:solidFill>
                  <a:schemeClr val="tx1"/>
                </a:solidFill>
                <a:latin typeface="Times New Roman" panose="02020603050405020304" pitchFamily="18" charset="0"/>
                <a:cs typeface="Times New Roman" panose="02020603050405020304" pitchFamily="18" charset="0"/>
              </a:rPr>
              <a:t>не досить поширена практика серед педагогів. </a:t>
            </a:r>
          </a:p>
          <a:p>
            <a:pPr algn="just"/>
            <a:endParaRPr lang="uk-UA" sz="2000" dirty="0">
              <a:solidFill>
                <a:schemeClr val="tx1"/>
              </a:solidFill>
              <a:latin typeface="Times New Roman" panose="02020603050405020304" pitchFamily="18" charset="0"/>
              <a:cs typeface="Times New Roman" panose="02020603050405020304" pitchFamily="18" charset="0"/>
            </a:endParaRPr>
          </a:p>
        </p:txBody>
      </p:sp>
      <p:grpSp>
        <p:nvGrpSpPr>
          <p:cNvPr id="6" name="Google Shape;742;p23"/>
          <p:cNvGrpSpPr/>
          <p:nvPr/>
        </p:nvGrpSpPr>
        <p:grpSpPr>
          <a:xfrm>
            <a:off x="5515120" y="3691782"/>
            <a:ext cx="4390880" cy="1929418"/>
            <a:chOff x="5918683" y="3979158"/>
            <a:chExt cx="4892211" cy="2521566"/>
          </a:xfrm>
        </p:grpSpPr>
        <p:sp>
          <p:nvSpPr>
            <p:cNvPr id="7" name="Google Shape;743;p23"/>
            <p:cNvSpPr/>
            <p:nvPr/>
          </p:nvSpPr>
          <p:spPr>
            <a:xfrm>
              <a:off x="6030326" y="3979158"/>
              <a:ext cx="4487106" cy="2521566"/>
            </a:xfrm>
            <a:prstGeom prst="wedgeRectCallout">
              <a:avLst>
                <a:gd name="adj1" fmla="val -84576"/>
                <a:gd name="adj2" fmla="val 23854"/>
              </a:avLst>
            </a:prstGeom>
            <a:solidFill>
              <a:schemeClr val="accent4">
                <a:lumMod val="60000"/>
                <a:lumOff val="40000"/>
              </a:schemeClr>
            </a:solidFill>
            <a:ln>
              <a:noFill/>
            </a:ln>
          </p:spPr>
          <p:txBody>
            <a:bodyPr spcFirstLastPara="1" wrap="square" lIns="76925" tIns="38450" rIns="76925" bIns="38450" anchor="ctr" anchorCtr="0">
              <a:noAutofit/>
            </a:bodyPr>
            <a:lstStyle/>
            <a:p>
              <a:pPr marL="0" marR="0" lvl="0" indent="0" algn="ctr" rtl="0">
                <a:spcBef>
                  <a:spcPts val="0"/>
                </a:spcBef>
                <a:spcAft>
                  <a:spcPts val="0"/>
                </a:spcAft>
                <a:buNone/>
              </a:pPr>
              <a:endParaRPr sz="1514">
                <a:solidFill>
                  <a:srgbClr val="FFFFFF"/>
                </a:solidFill>
                <a:latin typeface="Calibri"/>
                <a:ea typeface="Calibri"/>
                <a:cs typeface="Calibri"/>
                <a:sym typeface="Calibri"/>
              </a:endParaRPr>
            </a:p>
          </p:txBody>
        </p:sp>
        <p:grpSp>
          <p:nvGrpSpPr>
            <p:cNvPr id="9" name="Google Shape;744;p23"/>
            <p:cNvGrpSpPr/>
            <p:nvPr/>
          </p:nvGrpSpPr>
          <p:grpSpPr>
            <a:xfrm>
              <a:off x="5918683" y="3979160"/>
              <a:ext cx="4651290" cy="1641565"/>
              <a:chOff x="5921342" y="2814529"/>
              <a:chExt cx="5954824" cy="1912771"/>
            </a:xfrm>
          </p:grpSpPr>
          <p:grpSp>
            <p:nvGrpSpPr>
              <p:cNvPr id="13" name="Google Shape;745;p23"/>
              <p:cNvGrpSpPr/>
              <p:nvPr/>
            </p:nvGrpSpPr>
            <p:grpSpPr>
              <a:xfrm>
                <a:off x="5921342" y="2814529"/>
                <a:ext cx="5954824" cy="1912771"/>
                <a:chOff x="4726328" y="3009843"/>
                <a:chExt cx="4257156" cy="1386194"/>
              </a:xfrm>
            </p:grpSpPr>
            <p:sp>
              <p:nvSpPr>
                <p:cNvPr id="15" name="Google Shape;746;p23"/>
                <p:cNvSpPr/>
                <p:nvPr/>
              </p:nvSpPr>
              <p:spPr>
                <a:xfrm>
                  <a:off x="5388296" y="4221591"/>
                  <a:ext cx="3595188" cy="174446"/>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rgbClr val="76923C"/>
                    </a:solidFill>
                    <a:latin typeface="Calibri"/>
                    <a:ea typeface="Calibri"/>
                    <a:cs typeface="Calibri"/>
                    <a:sym typeface="Calibri"/>
                  </a:endParaRPr>
                </a:p>
              </p:txBody>
            </p:sp>
            <p:sp>
              <p:nvSpPr>
                <p:cNvPr id="16" name="Google Shape;747;p23"/>
                <p:cNvSpPr/>
                <p:nvPr/>
              </p:nvSpPr>
              <p:spPr>
                <a:xfrm>
                  <a:off x="5028689" y="3009843"/>
                  <a:ext cx="3741378" cy="353339"/>
                </a:xfrm>
                <a:prstGeom prst="rect">
                  <a:avLst/>
                </a:prstGeom>
                <a:noFill/>
                <a:ln>
                  <a:noFill/>
                </a:ln>
              </p:spPr>
              <p:txBody>
                <a:bodyPr spcFirstLastPara="1" wrap="square" lIns="91425" tIns="45700" rIns="91425" bIns="45700" anchor="ctr" anchorCtr="0">
                  <a:noAutofit/>
                </a:bodyPr>
                <a:lstStyle/>
                <a:p>
                  <a:pPr lvl="0" algn="ctr"/>
                  <a:r>
                    <a:rPr lang="uk-UA" b="1" dirty="0">
                      <a:solidFill>
                        <a:srgbClr val="D99593"/>
                      </a:solidFill>
                      <a:latin typeface="Century Gothic"/>
                      <a:ea typeface="Century Gothic"/>
                      <a:cs typeface="Century Gothic"/>
                      <a:sym typeface="Century Gothic"/>
                    </a:rPr>
                    <a:t>і</a:t>
                  </a:r>
                  <a:r>
                    <a:rPr lang="uk-UA" b="1" dirty="0" smtClean="0">
                      <a:solidFill>
                        <a:srgbClr val="D99593"/>
                      </a:solidFill>
                      <a:latin typeface="Century Gothic"/>
                      <a:ea typeface="Century Gothic"/>
                      <a:cs typeface="Century Gothic"/>
                      <a:sym typeface="Century Gothic"/>
                    </a:rPr>
                    <a:t>ндивідуальне спілкування</a:t>
                  </a:r>
                  <a:endParaRPr b="1" i="0" u="none" strike="noStrike" cap="none" dirty="0">
                    <a:solidFill>
                      <a:srgbClr val="D99593"/>
                    </a:solidFill>
                    <a:latin typeface="Century Gothic"/>
                    <a:ea typeface="Century Gothic"/>
                    <a:cs typeface="Century Gothic"/>
                    <a:sym typeface="Century Gothic"/>
                  </a:endParaRPr>
                </a:p>
              </p:txBody>
            </p:sp>
            <p:sp>
              <p:nvSpPr>
                <p:cNvPr id="17" name="Google Shape;748;p23"/>
                <p:cNvSpPr/>
                <p:nvPr/>
              </p:nvSpPr>
              <p:spPr>
                <a:xfrm>
                  <a:off x="4726328" y="3803519"/>
                  <a:ext cx="3434188" cy="298278"/>
                </a:xfrm>
                <a:prstGeom prst="rect">
                  <a:avLst/>
                </a:prstGeom>
                <a:noFill/>
                <a:ln>
                  <a:noFill/>
                </a:ln>
              </p:spPr>
              <p:txBody>
                <a:bodyPr spcFirstLastPara="1" wrap="square" lIns="91425" tIns="45700" rIns="91425" bIns="45700" anchor="ctr" anchorCtr="0">
                  <a:noAutofit/>
                </a:bodyPr>
                <a:lstStyle/>
                <a:p>
                  <a:pPr lvl="0" algn="ctr"/>
                  <a:r>
                    <a:rPr lang="uk-UA" b="1" dirty="0" smtClean="0">
                      <a:solidFill>
                        <a:schemeClr val="accent2">
                          <a:lumMod val="50000"/>
                        </a:schemeClr>
                      </a:solidFill>
                      <a:latin typeface="Century Gothic"/>
                      <a:ea typeface="Century Gothic"/>
                      <a:cs typeface="Century Gothic"/>
                      <a:sym typeface="Century Gothic"/>
                    </a:rPr>
                    <a:t>музико та арт-терапія</a:t>
                  </a:r>
                  <a:endParaRPr lang="uk-UA" b="1" i="0" u="none" strike="noStrike" cap="none" dirty="0">
                    <a:solidFill>
                      <a:schemeClr val="accent2">
                        <a:lumMod val="50000"/>
                      </a:schemeClr>
                    </a:solidFill>
                    <a:latin typeface="Century Gothic"/>
                    <a:ea typeface="Century Gothic"/>
                    <a:cs typeface="Century Gothic"/>
                    <a:sym typeface="Century Gothic"/>
                  </a:endParaRPr>
                </a:p>
              </p:txBody>
            </p:sp>
          </p:grpSp>
          <p:sp>
            <p:nvSpPr>
              <p:cNvPr id="14" name="Google Shape;749;p23"/>
              <p:cNvSpPr/>
              <p:nvPr/>
            </p:nvSpPr>
            <p:spPr>
              <a:xfrm>
                <a:off x="6285643" y="3384741"/>
                <a:ext cx="5523257" cy="523955"/>
              </a:xfrm>
              <a:prstGeom prst="rect">
                <a:avLst/>
              </a:prstGeom>
              <a:noFill/>
              <a:ln>
                <a:noFill/>
              </a:ln>
            </p:spPr>
            <p:txBody>
              <a:bodyPr spcFirstLastPara="1" wrap="square" lIns="91425" tIns="45700" rIns="91425" bIns="45700" anchor="ctr" anchorCtr="0">
                <a:noAutofit/>
              </a:bodyPr>
              <a:lstStyle/>
              <a:p>
                <a:pPr lvl="0" algn="ctr"/>
                <a:r>
                  <a:rPr lang="uk-UA" sz="2000" b="1" dirty="0" smtClean="0">
                    <a:solidFill>
                      <a:srgbClr val="189CAA"/>
                    </a:solidFill>
                    <a:latin typeface="Century Gothic"/>
                    <a:ea typeface="Century Gothic"/>
                    <a:cs typeface="Century Gothic"/>
                    <a:sym typeface="Century Gothic"/>
                  </a:rPr>
                  <a:t>діляться власним</a:t>
                </a:r>
                <a:r>
                  <a:rPr lang="ru-RU" sz="2000" b="1" dirty="0" smtClean="0">
                    <a:solidFill>
                      <a:srgbClr val="189CAA"/>
                    </a:solidFill>
                    <a:latin typeface="Century Gothic"/>
                    <a:ea typeface="Century Gothic"/>
                    <a:cs typeface="Century Gothic"/>
                    <a:sym typeface="Century Gothic"/>
                  </a:rPr>
                  <a:t> </a:t>
                </a:r>
                <a:r>
                  <a:rPr lang="ru-RU" sz="2000" b="1" dirty="0">
                    <a:solidFill>
                      <a:srgbClr val="189CAA"/>
                    </a:solidFill>
                    <a:latin typeface="Century Gothic"/>
                    <a:ea typeface="Century Gothic"/>
                    <a:cs typeface="Century Gothic"/>
                    <a:sym typeface="Century Gothic"/>
                  </a:rPr>
                  <a:t>позитивом</a:t>
                </a:r>
                <a:endParaRPr lang="uk-UA" sz="2000" b="1" i="0" u="none" strike="noStrike" cap="none" dirty="0">
                  <a:solidFill>
                    <a:srgbClr val="189CAA"/>
                  </a:solidFill>
                  <a:latin typeface="Century Gothic"/>
                  <a:ea typeface="Century Gothic"/>
                  <a:cs typeface="Century Gothic"/>
                  <a:sym typeface="Century Gothic"/>
                </a:endParaRPr>
              </a:p>
            </p:txBody>
          </p:sp>
        </p:grpSp>
        <p:sp>
          <p:nvSpPr>
            <p:cNvPr id="11" name="Google Shape;751;p23"/>
            <p:cNvSpPr/>
            <p:nvPr/>
          </p:nvSpPr>
          <p:spPr>
            <a:xfrm>
              <a:off x="6723134" y="5348522"/>
              <a:ext cx="4087760" cy="240388"/>
            </a:xfrm>
            <a:prstGeom prst="rect">
              <a:avLst/>
            </a:prstGeom>
            <a:noFill/>
            <a:ln>
              <a:noFill/>
            </a:ln>
          </p:spPr>
          <p:txBody>
            <a:bodyPr spcFirstLastPara="1" wrap="square" lIns="91425" tIns="45700" rIns="91425" bIns="45700" anchor="ctr" anchorCtr="0">
              <a:noAutofit/>
            </a:bodyPr>
            <a:lstStyle/>
            <a:p>
              <a:pPr lvl="0" algn="ctr"/>
              <a:r>
                <a:rPr lang="uk-UA" sz="1400" b="1" dirty="0" smtClean="0">
                  <a:solidFill>
                    <a:srgbClr val="D99593"/>
                  </a:solidFill>
                  <a:latin typeface="Century Gothic"/>
                  <a:ea typeface="Century Gothic"/>
                  <a:cs typeface="Century Gothic"/>
                  <a:sym typeface="Century Gothic"/>
                </a:rPr>
                <a:t>матеріальна допомога</a:t>
              </a:r>
              <a:endParaRPr sz="1400" b="1" i="0" u="none" strike="noStrike" cap="none" dirty="0">
                <a:solidFill>
                  <a:srgbClr val="D99593"/>
                </a:solidFill>
                <a:latin typeface="Century Gothic"/>
                <a:ea typeface="Century Gothic"/>
                <a:cs typeface="Century Gothic"/>
                <a:sym typeface="Century Gothic"/>
              </a:endParaRPr>
            </a:p>
          </p:txBody>
        </p:sp>
        <p:sp>
          <p:nvSpPr>
            <p:cNvPr id="12" name="Google Shape;752;p23"/>
            <p:cNvSpPr/>
            <p:nvPr/>
          </p:nvSpPr>
          <p:spPr>
            <a:xfrm>
              <a:off x="6249037" y="5733180"/>
              <a:ext cx="4049685" cy="557133"/>
            </a:xfrm>
            <a:prstGeom prst="rect">
              <a:avLst/>
            </a:prstGeom>
            <a:noFill/>
            <a:ln>
              <a:noFill/>
            </a:ln>
          </p:spPr>
          <p:txBody>
            <a:bodyPr spcFirstLastPara="1" wrap="square" lIns="91425" tIns="45700" rIns="91425" bIns="45700" anchor="ctr" anchorCtr="0">
              <a:noAutofit/>
            </a:bodyPr>
            <a:lstStyle/>
            <a:p>
              <a:pPr lvl="0" algn="ctr"/>
              <a:r>
                <a:rPr lang="uk-UA" sz="1600" b="1" dirty="0">
                  <a:solidFill>
                    <a:schemeClr val="accent5">
                      <a:lumMod val="75000"/>
                    </a:schemeClr>
                  </a:solidFill>
                  <a:latin typeface="Century Gothic"/>
                  <a:ea typeface="Century Gothic"/>
                  <a:cs typeface="Century Gothic"/>
                  <a:sym typeface="Century Gothic"/>
                </a:rPr>
                <a:t>н</a:t>
              </a:r>
              <a:r>
                <a:rPr lang="uk-UA" sz="1600" b="1" dirty="0" smtClean="0">
                  <a:solidFill>
                    <a:schemeClr val="accent5">
                      <a:lumMod val="75000"/>
                    </a:schemeClr>
                  </a:solidFill>
                  <a:latin typeface="Century Gothic"/>
                  <a:ea typeface="Century Gothic"/>
                  <a:cs typeface="Century Gothic"/>
                  <a:sym typeface="Century Gothic"/>
                </a:rPr>
                <a:t>е мають власного ресурсу для підтримки</a:t>
              </a:r>
              <a:endParaRPr lang="uk-UA" sz="1600" b="1" i="0" u="none" strike="noStrike" cap="none" dirty="0">
                <a:solidFill>
                  <a:schemeClr val="accent5">
                    <a:lumMod val="75000"/>
                  </a:schemeClr>
                </a:solidFill>
                <a:latin typeface="Century Gothic"/>
                <a:ea typeface="Century Gothic"/>
                <a:cs typeface="Century Gothic"/>
                <a:sym typeface="Century Gothic"/>
              </a:endParaRPr>
            </a:p>
          </p:txBody>
        </p:sp>
      </p:grpSp>
      <p:graphicFrame>
        <p:nvGraphicFramePr>
          <p:cNvPr id="18" name="Диаграмма 17"/>
          <p:cNvGraphicFramePr>
            <a:graphicFrameLocks/>
          </p:cNvGraphicFramePr>
          <p:nvPr>
            <p:extLst>
              <p:ext uri="{D42A27DB-BD31-4B8C-83A1-F6EECF244321}">
                <p14:modId xmlns:p14="http://schemas.microsoft.com/office/powerpoint/2010/main" val="557018262"/>
              </p:ext>
            </p:extLst>
          </p:nvPr>
        </p:nvGraphicFramePr>
        <p:xfrm>
          <a:off x="16240" y="766752"/>
          <a:ext cx="7285556" cy="485444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34315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076" y="-10067"/>
            <a:ext cx="9905999" cy="7768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a:extLst>
              <a:ext uri="{FF2B5EF4-FFF2-40B4-BE49-F238E27FC236}">
                <a16:creationId xmlns:a16="http://schemas.microsoft.com/office/drawing/2014/main" xmlns="" id="{216CB302-CA55-E903-9493-89826C5149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759" t="12311" r="11244" b="44467"/>
          <a:stretch/>
        </p:blipFill>
        <p:spPr>
          <a:xfrm>
            <a:off x="-6076" y="78287"/>
            <a:ext cx="1201068" cy="458977"/>
          </a:xfrm>
          <a:prstGeom prst="rect">
            <a:avLst/>
          </a:prstGeom>
        </p:spPr>
      </p:pic>
      <p:sp>
        <p:nvSpPr>
          <p:cNvPr id="8" name="Прямоугольник 5"/>
          <p:cNvSpPr/>
          <p:nvPr/>
        </p:nvSpPr>
        <p:spPr>
          <a:xfrm>
            <a:off x="735935" y="58867"/>
            <a:ext cx="9080472" cy="646331"/>
          </a:xfrm>
          <a:prstGeom prst="rect">
            <a:avLst/>
          </a:prstGeom>
        </p:spPr>
        <p:txBody>
          <a:bodyPr wrap="square">
            <a:spAutoFit/>
          </a:bodyPr>
          <a:lstStyle/>
          <a:p>
            <a:pPr algn="ctr"/>
            <a:r>
              <a:rPr lang="ru-RU" b="1" dirty="0" smtClean="0">
                <a:latin typeface="Century" panose="02040604050505020304" pitchFamily="18" charset="0"/>
                <a:cs typeface="Times New Roman" panose="02020603050405020304" pitchFamily="18" charset="0"/>
              </a:rPr>
              <a:t>ЯКУ ПІДТРИМКУ ВЧИТЕЛІ НАДАЮТЬ БАТЬКАМ УЧНІВ З ПОЧАТКУ НОВОГО НАВЧАЛЬНОГО РОКУ? (%)</a:t>
            </a:r>
            <a:endParaRPr lang="uk-UA" b="1" dirty="0">
              <a:latin typeface="Century" panose="02040604050505020304" pitchFamily="18" charset="0"/>
              <a:cs typeface="Times New Roman" panose="02020603050405020304" pitchFamily="18" charset="0"/>
            </a:endParaRPr>
          </a:p>
        </p:txBody>
      </p:sp>
      <p:sp>
        <p:nvSpPr>
          <p:cNvPr id="27" name="Прямоугольник 26"/>
          <p:cNvSpPr/>
          <p:nvPr/>
        </p:nvSpPr>
        <p:spPr>
          <a:xfrm>
            <a:off x="151385" y="5921118"/>
            <a:ext cx="9471705" cy="769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a:t>
            </a:r>
          </a:p>
          <a:p>
            <a:pPr algn="just"/>
            <a:r>
              <a:rPr lang="uk-UA" sz="1600" dirty="0">
                <a:solidFill>
                  <a:schemeClr val="tx1"/>
                </a:solidFill>
                <a:latin typeface="Times New Roman" panose="02020603050405020304" pitchFamily="18" charset="0"/>
                <a:cs typeface="Times New Roman" panose="02020603050405020304" pitchFamily="18" charset="0"/>
              </a:rPr>
              <a:t> </a:t>
            </a:r>
            <a:r>
              <a:rPr lang="uk-UA" sz="1600" dirty="0" smtClean="0">
                <a:solidFill>
                  <a:schemeClr val="tx1"/>
                </a:solidFill>
                <a:latin typeface="Times New Roman" panose="02020603050405020304" pitchFamily="18" charset="0"/>
                <a:cs typeface="Times New Roman" panose="02020603050405020304" pitchFamily="18" charset="0"/>
              </a:rPr>
              <a:t>        </a:t>
            </a:r>
            <a:r>
              <a:rPr lang="uk-UA" sz="1200" dirty="0" smtClean="0">
                <a:solidFill>
                  <a:schemeClr val="tx1"/>
                </a:solidFill>
                <a:latin typeface="Century" panose="02040604050505020304" pitchFamily="18" charset="0"/>
                <a:cs typeface="Times New Roman" panose="02020603050405020304" pitchFamily="18" charset="0"/>
              </a:rPr>
              <a:t>Учителі активно підтримують комунікацію з батьками учнів з початку нового навчального року. Більшість опитаних надає перевагу спілкуванню онлайн (75%), 70,6% респондентів надають психологічну підтримку батькам, 63,6% надсилають актуальну інформацію щодо різних аспектів освітнього процесу. Половина опитаних (49,2%) рекомендує навчальний контент, розроблений Департаментом освіти та науки міста </a:t>
            </a:r>
            <a:r>
              <a:rPr lang="uk-UA" sz="1200" dirty="0">
                <a:solidFill>
                  <a:schemeClr val="tx1"/>
                </a:solidFill>
                <a:latin typeface="Century" panose="02040604050505020304" pitchFamily="18" charset="0"/>
                <a:cs typeface="Times New Roman" panose="02020603050405020304" pitchFamily="18" charset="0"/>
              </a:rPr>
              <a:t>Києва та КНП «ОСВІТНЯ АГЕНЦІЯ МІСТА КИЄВА</a:t>
            </a:r>
            <a:r>
              <a:rPr lang="uk-UA" sz="1200" dirty="0" smtClean="0">
                <a:solidFill>
                  <a:schemeClr val="tx1"/>
                </a:solidFill>
                <a:latin typeface="Century" panose="02040604050505020304" pitchFamily="18" charset="0"/>
                <a:cs typeface="Times New Roman" panose="02020603050405020304" pitchFamily="18" charset="0"/>
              </a:rPr>
              <a:t>».</a:t>
            </a:r>
            <a:endParaRPr lang="uk-UA" sz="1200" dirty="0">
              <a:solidFill>
                <a:schemeClr val="tx1"/>
              </a:solidFill>
              <a:latin typeface="Century" panose="02040604050505020304" pitchFamily="18" charset="0"/>
              <a:cs typeface="Times New Roman" panose="02020603050405020304" pitchFamily="18" charset="0"/>
            </a:endParaRPr>
          </a:p>
          <a:p>
            <a:pPr algn="just"/>
            <a:endParaRPr lang="uk-UA" sz="2000" dirty="0">
              <a:solidFill>
                <a:schemeClr val="tx1"/>
              </a:solidFill>
              <a:latin typeface="Times New Roman" panose="02020603050405020304" pitchFamily="18" charset="0"/>
              <a:cs typeface="Times New Roman" panose="02020603050405020304" pitchFamily="18" charset="0"/>
            </a:endParaRPr>
          </a:p>
        </p:txBody>
      </p:sp>
      <p:grpSp>
        <p:nvGrpSpPr>
          <p:cNvPr id="6" name="Google Shape;742;p23"/>
          <p:cNvGrpSpPr/>
          <p:nvPr/>
        </p:nvGrpSpPr>
        <p:grpSpPr>
          <a:xfrm>
            <a:off x="5774076" y="4093530"/>
            <a:ext cx="4042331" cy="1718865"/>
            <a:chOff x="5612666" y="3605484"/>
            <a:chExt cx="5206289" cy="2610368"/>
          </a:xfrm>
        </p:grpSpPr>
        <p:sp>
          <p:nvSpPr>
            <p:cNvPr id="7" name="Google Shape;743;p23"/>
            <p:cNvSpPr/>
            <p:nvPr/>
          </p:nvSpPr>
          <p:spPr>
            <a:xfrm>
              <a:off x="6118765" y="3605484"/>
              <a:ext cx="4451208" cy="2610368"/>
            </a:xfrm>
            <a:prstGeom prst="wedgeRectCallout">
              <a:avLst>
                <a:gd name="adj1" fmla="val -101850"/>
                <a:gd name="adj2" fmla="val 24902"/>
              </a:avLst>
            </a:prstGeom>
            <a:solidFill>
              <a:schemeClr val="accent4">
                <a:lumMod val="60000"/>
                <a:lumOff val="40000"/>
              </a:schemeClr>
            </a:solidFill>
            <a:ln>
              <a:noFill/>
            </a:ln>
          </p:spPr>
          <p:txBody>
            <a:bodyPr spcFirstLastPara="1" wrap="square" lIns="76925" tIns="38450" rIns="76925" bIns="38450" anchor="ctr" anchorCtr="0">
              <a:noAutofit/>
            </a:bodyPr>
            <a:lstStyle/>
            <a:p>
              <a:pPr marL="0" marR="0" lvl="0" indent="0" algn="ctr" rtl="0">
                <a:spcBef>
                  <a:spcPts val="0"/>
                </a:spcBef>
                <a:spcAft>
                  <a:spcPts val="0"/>
                </a:spcAft>
                <a:buNone/>
              </a:pPr>
              <a:endParaRPr sz="1514">
                <a:solidFill>
                  <a:srgbClr val="FFFFFF"/>
                </a:solidFill>
                <a:latin typeface="Calibri"/>
                <a:ea typeface="Calibri"/>
                <a:cs typeface="Calibri"/>
                <a:sym typeface="Calibri"/>
              </a:endParaRPr>
            </a:p>
          </p:txBody>
        </p:sp>
        <p:grpSp>
          <p:nvGrpSpPr>
            <p:cNvPr id="9" name="Google Shape;744;p23"/>
            <p:cNvGrpSpPr/>
            <p:nvPr/>
          </p:nvGrpSpPr>
          <p:grpSpPr>
            <a:xfrm>
              <a:off x="5612666" y="3716362"/>
              <a:ext cx="5206289" cy="1904360"/>
              <a:chOff x="5529563" y="2508314"/>
              <a:chExt cx="6665362" cy="2218983"/>
            </a:xfrm>
          </p:grpSpPr>
          <p:grpSp>
            <p:nvGrpSpPr>
              <p:cNvPr id="13" name="Google Shape;745;p23"/>
              <p:cNvGrpSpPr/>
              <p:nvPr/>
            </p:nvGrpSpPr>
            <p:grpSpPr>
              <a:xfrm>
                <a:off x="6262343" y="3087129"/>
                <a:ext cx="5613824" cy="1640168"/>
                <a:chOff x="4970112" y="3207399"/>
                <a:chExt cx="4013372" cy="1188638"/>
              </a:xfrm>
            </p:grpSpPr>
            <p:sp>
              <p:nvSpPr>
                <p:cNvPr id="15" name="Google Shape;746;p23"/>
                <p:cNvSpPr/>
                <p:nvPr/>
              </p:nvSpPr>
              <p:spPr>
                <a:xfrm>
                  <a:off x="5388296" y="4221591"/>
                  <a:ext cx="3595188" cy="174446"/>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400"/>
                    <a:buFont typeface="Calibri"/>
                    <a:buNone/>
                  </a:pPr>
                  <a:endParaRPr sz="2400" b="1" i="0" u="none" strike="noStrike" cap="none">
                    <a:solidFill>
                      <a:srgbClr val="76923C"/>
                    </a:solidFill>
                    <a:latin typeface="Calibri"/>
                    <a:ea typeface="Calibri"/>
                    <a:cs typeface="Calibri"/>
                    <a:sym typeface="Calibri"/>
                  </a:endParaRPr>
                </a:p>
              </p:txBody>
            </p:sp>
            <p:sp>
              <p:nvSpPr>
                <p:cNvPr id="17" name="Google Shape;748;p23"/>
                <p:cNvSpPr/>
                <p:nvPr/>
              </p:nvSpPr>
              <p:spPr>
                <a:xfrm>
                  <a:off x="4970112" y="3207399"/>
                  <a:ext cx="3799952" cy="464631"/>
                </a:xfrm>
                <a:prstGeom prst="rect">
                  <a:avLst/>
                </a:prstGeom>
                <a:noFill/>
                <a:ln>
                  <a:noFill/>
                </a:ln>
              </p:spPr>
              <p:txBody>
                <a:bodyPr spcFirstLastPara="1" wrap="square" lIns="91425" tIns="45700" rIns="91425" bIns="45700" anchor="ctr" anchorCtr="0">
                  <a:noAutofit/>
                </a:bodyPr>
                <a:lstStyle/>
                <a:p>
                  <a:pPr lvl="0" algn="ctr"/>
                  <a:r>
                    <a:rPr lang="uk-UA" sz="1400" b="1" dirty="0">
                      <a:solidFill>
                        <a:schemeClr val="accent2">
                          <a:lumMod val="50000"/>
                        </a:schemeClr>
                      </a:solidFill>
                      <a:latin typeface="Century Gothic"/>
                      <a:ea typeface="Century Gothic"/>
                      <a:cs typeface="Century Gothic"/>
                      <a:sym typeface="Century Gothic"/>
                    </a:rPr>
                    <a:t>м</a:t>
                  </a:r>
                  <a:r>
                    <a:rPr lang="uk-UA" sz="1400" b="1" dirty="0" smtClean="0">
                      <a:solidFill>
                        <a:schemeClr val="accent2">
                          <a:lumMod val="50000"/>
                        </a:schemeClr>
                      </a:solidFill>
                      <a:latin typeface="Century Gothic"/>
                      <a:ea typeface="Century Gothic"/>
                      <a:cs typeface="Century Gothic"/>
                      <a:sym typeface="Century Gothic"/>
                    </a:rPr>
                    <a:t>атеріальна допомога</a:t>
                  </a:r>
                  <a:endParaRPr lang="uk-UA" sz="1400" b="1" i="0" u="none" strike="noStrike" cap="none" dirty="0">
                    <a:solidFill>
                      <a:schemeClr val="accent2">
                        <a:lumMod val="50000"/>
                      </a:schemeClr>
                    </a:solidFill>
                    <a:latin typeface="Century Gothic"/>
                    <a:ea typeface="Century Gothic"/>
                    <a:cs typeface="Century Gothic"/>
                    <a:sym typeface="Century Gothic"/>
                  </a:endParaRPr>
                </a:p>
              </p:txBody>
            </p:sp>
          </p:grpSp>
          <p:sp>
            <p:nvSpPr>
              <p:cNvPr id="14" name="Google Shape;749;p23"/>
              <p:cNvSpPr/>
              <p:nvPr/>
            </p:nvSpPr>
            <p:spPr>
              <a:xfrm>
                <a:off x="5529563" y="2508314"/>
                <a:ext cx="6665362" cy="523955"/>
              </a:xfrm>
              <a:prstGeom prst="rect">
                <a:avLst/>
              </a:prstGeom>
              <a:noFill/>
              <a:ln>
                <a:noFill/>
              </a:ln>
            </p:spPr>
            <p:txBody>
              <a:bodyPr spcFirstLastPara="1" wrap="square" lIns="91425" tIns="45700" rIns="91425" bIns="45700" anchor="ctr" anchorCtr="0">
                <a:noAutofit/>
              </a:bodyPr>
              <a:lstStyle/>
              <a:p>
                <a:pPr lvl="0" algn="ctr"/>
                <a:r>
                  <a:rPr lang="ru-RU" sz="1600" b="1" dirty="0" smtClean="0">
                    <a:solidFill>
                      <a:srgbClr val="189CAA"/>
                    </a:solidFill>
                    <a:latin typeface="Century Gothic"/>
                    <a:ea typeface="Century Gothic"/>
                    <a:cs typeface="Century Gothic"/>
                    <a:sym typeface="Century Gothic"/>
                  </a:rPr>
                  <a:t>батьки не </a:t>
                </a:r>
                <a:r>
                  <a:rPr lang="uk-UA" sz="1600" b="1" dirty="0" smtClean="0">
                    <a:solidFill>
                      <a:srgbClr val="189CAA"/>
                    </a:solidFill>
                    <a:latin typeface="Century Gothic"/>
                    <a:ea typeface="Century Gothic"/>
                    <a:cs typeface="Century Gothic"/>
                    <a:sym typeface="Century Gothic"/>
                  </a:rPr>
                  <a:t>звертаються за підтримкою</a:t>
                </a:r>
                <a:endParaRPr lang="uk-UA" sz="1600" b="1" i="0" u="none" strike="noStrike" cap="none" dirty="0">
                  <a:solidFill>
                    <a:srgbClr val="189CAA"/>
                  </a:solidFill>
                  <a:latin typeface="Century Gothic"/>
                  <a:ea typeface="Century Gothic"/>
                  <a:cs typeface="Century Gothic"/>
                  <a:sym typeface="Century Gothic"/>
                </a:endParaRPr>
              </a:p>
            </p:txBody>
          </p:sp>
        </p:grpSp>
        <p:sp>
          <p:nvSpPr>
            <p:cNvPr id="10" name="Google Shape;750;p23"/>
            <p:cNvSpPr/>
            <p:nvPr/>
          </p:nvSpPr>
          <p:spPr>
            <a:xfrm>
              <a:off x="5865629" y="4969455"/>
              <a:ext cx="4816501" cy="409758"/>
            </a:xfrm>
            <a:prstGeom prst="rect">
              <a:avLst/>
            </a:prstGeom>
            <a:noFill/>
            <a:ln>
              <a:noFill/>
            </a:ln>
          </p:spPr>
          <p:txBody>
            <a:bodyPr spcFirstLastPara="1" wrap="square" lIns="91425" tIns="45700" rIns="91425" bIns="45700" anchor="ctr" anchorCtr="0">
              <a:noAutofit/>
            </a:bodyPr>
            <a:lstStyle/>
            <a:p>
              <a:pPr lvl="0" algn="ctr"/>
              <a:r>
                <a:rPr lang="uk-UA" sz="1600" b="1" dirty="0" smtClean="0">
                  <a:solidFill>
                    <a:schemeClr val="accent2"/>
                  </a:solidFill>
                  <a:latin typeface="Century Gothic"/>
                  <a:ea typeface="Century Gothic"/>
                  <a:cs typeface="Century Gothic"/>
                  <a:sym typeface="Century Gothic"/>
                </a:rPr>
                <a:t>заохочують до розвитку творчих талантів і прагнень дітей</a:t>
              </a:r>
              <a:endParaRPr lang="uk-UA" sz="1600" b="1" i="0" u="none" strike="noStrike" cap="none" dirty="0">
                <a:solidFill>
                  <a:schemeClr val="accent2"/>
                </a:solidFill>
                <a:latin typeface="Century Gothic"/>
                <a:ea typeface="Century Gothic"/>
                <a:cs typeface="Century Gothic"/>
                <a:sym typeface="Century Gothic"/>
              </a:endParaRPr>
            </a:p>
          </p:txBody>
        </p:sp>
        <p:sp>
          <p:nvSpPr>
            <p:cNvPr id="12" name="Google Shape;752;p23"/>
            <p:cNvSpPr/>
            <p:nvPr/>
          </p:nvSpPr>
          <p:spPr>
            <a:xfrm>
              <a:off x="6118765" y="5703475"/>
              <a:ext cx="4049685" cy="353228"/>
            </a:xfrm>
            <a:prstGeom prst="rect">
              <a:avLst/>
            </a:prstGeom>
            <a:noFill/>
            <a:ln>
              <a:noFill/>
            </a:ln>
          </p:spPr>
          <p:txBody>
            <a:bodyPr spcFirstLastPara="1" wrap="square" lIns="91425" tIns="45700" rIns="91425" bIns="45700" anchor="ctr" anchorCtr="0">
              <a:noAutofit/>
            </a:bodyPr>
            <a:lstStyle/>
            <a:p>
              <a:pPr lvl="0" algn="ctr"/>
              <a:r>
                <a:rPr lang="uk-UA" sz="2000" b="1" dirty="0" smtClean="0">
                  <a:solidFill>
                    <a:schemeClr val="accent5">
                      <a:lumMod val="75000"/>
                    </a:schemeClr>
                  </a:solidFill>
                  <a:latin typeface="Century Gothic"/>
                  <a:ea typeface="Century Gothic"/>
                  <a:cs typeface="Century Gothic"/>
                  <a:sym typeface="Century Gothic"/>
                </a:rPr>
                <a:t>особисте </a:t>
              </a:r>
              <a:r>
                <a:rPr lang="uk-UA" sz="2000" b="1" dirty="0">
                  <a:solidFill>
                    <a:schemeClr val="accent5">
                      <a:lumMod val="75000"/>
                    </a:schemeClr>
                  </a:solidFill>
                  <a:latin typeface="Century Gothic"/>
                  <a:ea typeface="Century Gothic"/>
                  <a:cs typeface="Century Gothic"/>
                  <a:sym typeface="Century Gothic"/>
                </a:rPr>
                <a:t>спілкування </a:t>
              </a:r>
              <a:endParaRPr lang="uk-UA" sz="2000" b="1" i="0" u="none" strike="noStrike" cap="none" dirty="0">
                <a:solidFill>
                  <a:schemeClr val="accent5">
                    <a:lumMod val="75000"/>
                  </a:schemeClr>
                </a:solidFill>
                <a:latin typeface="Century Gothic"/>
                <a:ea typeface="Century Gothic"/>
                <a:cs typeface="Century Gothic"/>
                <a:sym typeface="Century Gothic"/>
              </a:endParaRPr>
            </a:p>
          </p:txBody>
        </p:sp>
      </p:grpSp>
      <p:graphicFrame>
        <p:nvGraphicFramePr>
          <p:cNvPr id="18" name="Диаграмма 17"/>
          <p:cNvGraphicFramePr>
            <a:graphicFrameLocks/>
          </p:cNvGraphicFramePr>
          <p:nvPr>
            <p:extLst>
              <p:ext uri="{D42A27DB-BD31-4B8C-83A1-F6EECF244321}">
                <p14:modId xmlns:p14="http://schemas.microsoft.com/office/powerpoint/2010/main" val="4235883194"/>
              </p:ext>
            </p:extLst>
          </p:nvPr>
        </p:nvGraphicFramePr>
        <p:xfrm>
          <a:off x="69615" y="855106"/>
          <a:ext cx="7116068" cy="50782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654812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076" y="-10067"/>
            <a:ext cx="9905999" cy="7768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a:extLst>
              <a:ext uri="{FF2B5EF4-FFF2-40B4-BE49-F238E27FC236}">
                <a16:creationId xmlns:a16="http://schemas.microsoft.com/office/drawing/2014/main" xmlns="" id="{216CB302-CA55-E903-9493-89826C514957}"/>
              </a:ext>
            </a:extLst>
          </p:cNvPr>
          <p:cNvPicPr>
            <a:picLocks noChangeAspect="1"/>
          </p:cNvPicPr>
          <p:nvPr/>
        </p:nvPicPr>
        <p:blipFill rotWithShape="1">
          <a:blip r:embed="rId3" cstate="print">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l="13759" t="12311" r="11244" b="44467"/>
          <a:stretch/>
        </p:blipFill>
        <p:spPr>
          <a:xfrm>
            <a:off x="157567" y="35515"/>
            <a:ext cx="1281167" cy="489586"/>
          </a:xfrm>
          <a:prstGeom prst="rect">
            <a:avLst/>
          </a:prstGeom>
        </p:spPr>
      </p:pic>
      <p:sp>
        <p:nvSpPr>
          <p:cNvPr id="8" name="Прямоугольник 5"/>
          <p:cNvSpPr/>
          <p:nvPr/>
        </p:nvSpPr>
        <p:spPr>
          <a:xfrm>
            <a:off x="838200" y="-10067"/>
            <a:ext cx="8808720" cy="707886"/>
          </a:xfrm>
          <a:prstGeom prst="rect">
            <a:avLst/>
          </a:prstGeom>
        </p:spPr>
        <p:txBody>
          <a:bodyPr wrap="square">
            <a:spAutoFit/>
          </a:bodyPr>
          <a:lstStyle/>
          <a:p>
            <a:pPr algn="ctr"/>
            <a:r>
              <a:rPr lang="ru-RU" sz="2000" b="1" dirty="0" smtClean="0">
                <a:latin typeface="Century" panose="02040604050505020304" pitchFamily="18" charset="0"/>
                <a:cs typeface="Times New Roman" panose="02020603050405020304" pitchFamily="18" charset="0"/>
              </a:rPr>
              <a:t>ЧИ ОТРИМУЮТЬ УЧИТЕЛІ ПІДТРИМКУ ВІД ІНШИХ УЧАСНИКІВ ОСВІТНЬОГО ПРОЦЕСУ? (%)</a:t>
            </a:r>
            <a:endParaRPr lang="uk-UA" sz="2000" b="1" dirty="0">
              <a:latin typeface="Century" panose="02040604050505020304" pitchFamily="18" charset="0"/>
              <a:cs typeface="Times New Roman" panose="02020603050405020304" pitchFamily="18" charset="0"/>
            </a:endParaRPr>
          </a:p>
        </p:txBody>
      </p:sp>
      <p:sp>
        <p:nvSpPr>
          <p:cNvPr id="27" name="Прямоугольник 26"/>
          <p:cNvSpPr/>
          <p:nvPr/>
        </p:nvSpPr>
        <p:spPr>
          <a:xfrm>
            <a:off x="157567" y="5710948"/>
            <a:ext cx="9598372" cy="10793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a:t>
            </a:r>
          </a:p>
          <a:p>
            <a:pPr algn="just"/>
            <a:r>
              <a:rPr lang="uk-UA" sz="1400" dirty="0" smtClean="0">
                <a:solidFill>
                  <a:schemeClr val="tx1"/>
                </a:solidFill>
                <a:latin typeface="Times New Roman" panose="02020603050405020304" pitchFamily="18" charset="0"/>
                <a:cs typeface="Times New Roman" panose="02020603050405020304" pitchFamily="18" charset="0"/>
              </a:rPr>
              <a:t>Педагоги найбільше підтримки отримують від адміністрації закладу та колег: відповідно 62,5% та 59,5% опитаних стверджують, що ці суб’єкти освітнього процесу надають їм підтримку повною мірою, третина оцінює її як часткову. Учителі найменше відчувають підтримку від батьків учнів: 16,9% опитаних декларують її відсутність взагалі, 55,6% − вважають їхню підтримку недостатньою.  </a:t>
            </a:r>
            <a:endParaRPr lang="uk-UA" sz="1400" dirty="0">
              <a:solidFill>
                <a:schemeClr val="tx1"/>
              </a:solidFill>
              <a:latin typeface="Century" panose="02040604050505020304" pitchFamily="18" charset="0"/>
              <a:cs typeface="Times New Roman" panose="02020603050405020304" pitchFamily="18" charset="0"/>
            </a:endParaRPr>
          </a:p>
          <a:p>
            <a:pPr algn="just"/>
            <a:endParaRPr lang="uk-UA" sz="2000"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Диаграмма 5"/>
          <p:cNvGraphicFramePr>
            <a:graphicFrameLocks/>
          </p:cNvGraphicFramePr>
          <p:nvPr>
            <p:extLst>
              <p:ext uri="{D42A27DB-BD31-4B8C-83A1-F6EECF244321}">
                <p14:modId xmlns:p14="http://schemas.microsoft.com/office/powerpoint/2010/main" val="1120539881"/>
              </p:ext>
            </p:extLst>
          </p:nvPr>
        </p:nvGraphicFramePr>
        <p:xfrm>
          <a:off x="442452" y="1283109"/>
          <a:ext cx="8981768" cy="445114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55222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016358"/>
            <a:ext cx="9906000" cy="2832733"/>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0" y="2376816"/>
            <a:ext cx="10068232" cy="17976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600" b="1" dirty="0" smtClean="0">
                <a:solidFill>
                  <a:schemeClr val="tx1"/>
                </a:solidFill>
                <a:latin typeface="Century" panose="02040604050505020304" pitchFamily="18" charset="0"/>
                <a:cs typeface="Times New Roman" panose="02020603050405020304" pitchFamily="18" charset="0"/>
              </a:rPr>
              <a:t>9. Висновки та рекомендації </a:t>
            </a:r>
            <a:endParaRPr lang="uk-UA" sz="3600" b="1" dirty="0">
              <a:solidFill>
                <a:schemeClr val="tx1"/>
              </a:solidFill>
              <a:latin typeface="Century" panose="02040604050505020304" pitchFamily="18" charset="0"/>
              <a:cs typeface="Times New Roman" panose="02020603050405020304" pitchFamily="18" charset="0"/>
            </a:endParaRPr>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16473" t="9377" r="11751" b="11619"/>
          <a:stretch/>
        </p:blipFill>
        <p:spPr>
          <a:xfrm>
            <a:off x="7885308" y="0"/>
            <a:ext cx="1656899" cy="1209368"/>
          </a:xfrm>
          <a:prstGeom prst="rect">
            <a:avLst/>
          </a:prstGeom>
        </p:spPr>
      </p:pic>
    </p:spTree>
    <p:extLst>
      <p:ext uri="{BB962C8B-B14F-4D97-AF65-F5344CB8AC3E}">
        <p14:creationId xmlns:p14="http://schemas.microsoft.com/office/powerpoint/2010/main" val="22450464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831180"/>
            <a:ext cx="9905999" cy="6026820"/>
          </a:xfrm>
          <a:prstGeom prst="rect">
            <a:avLst/>
          </a:prstGeom>
          <a:solidFill>
            <a:schemeClr val="accent1">
              <a:lumMod val="40000"/>
              <a:lumOff val="6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smtClean="0"/>
          </a:p>
        </p:txBody>
      </p:sp>
      <p:sp>
        <p:nvSpPr>
          <p:cNvPr id="8" name="Прямоугольник 7">
            <a:extLst>
              <a:ext uri="{FF2B5EF4-FFF2-40B4-BE49-F238E27FC236}">
                <a16:creationId xmlns:a16="http://schemas.microsoft.com/office/drawing/2014/main" xmlns="" id="{0E82381B-B2D9-4032-8D22-056686E514B6}"/>
              </a:ext>
            </a:extLst>
          </p:cNvPr>
          <p:cNvSpPr/>
          <p:nvPr/>
        </p:nvSpPr>
        <p:spPr>
          <a:xfrm>
            <a:off x="380999" y="1628379"/>
            <a:ext cx="9143999" cy="5126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b="1" dirty="0" smtClean="0">
              <a:solidFill>
                <a:schemeClr val="tx1"/>
              </a:solidFill>
              <a:latin typeface="Century" panose="02040604050505020304" pitchFamily="18" charset="0"/>
              <a:cs typeface="Times New Roman" panose="02020603050405020304" pitchFamily="18" charset="0"/>
            </a:endParaRPr>
          </a:p>
          <a:p>
            <a:pPr algn="just"/>
            <a:endParaRPr lang="uk-UA" b="1" dirty="0">
              <a:solidFill>
                <a:schemeClr val="tx1"/>
              </a:solidFill>
              <a:latin typeface="Century" panose="02040604050505020304" pitchFamily="18" charset="0"/>
              <a:cs typeface="Times New Roman" panose="02020603050405020304" pitchFamily="18" charset="0"/>
            </a:endParaRPr>
          </a:p>
          <a:p>
            <a:pPr algn="just"/>
            <a:endParaRPr lang="uk-UA" b="1" dirty="0" smtClean="0">
              <a:solidFill>
                <a:schemeClr val="tx1"/>
              </a:solidFill>
              <a:latin typeface="Century" panose="02040604050505020304" pitchFamily="18" charset="0"/>
              <a:cs typeface="Times New Roman" panose="02020603050405020304" pitchFamily="18" charset="0"/>
            </a:endParaRPr>
          </a:p>
          <a:p>
            <a:pPr algn="just"/>
            <a:r>
              <a:rPr lang="uk-UA" sz="2000" b="1" dirty="0">
                <a:solidFill>
                  <a:schemeClr val="tx1"/>
                </a:solidFill>
                <a:latin typeface="Century" panose="02040604050505020304" pitchFamily="18" charset="0"/>
                <a:cs typeface="Times New Roman" panose="02020603050405020304" pitchFamily="18" charset="0"/>
              </a:rPr>
              <a:t> </a:t>
            </a:r>
            <a:r>
              <a:rPr lang="uk-UA" sz="2000" b="1" dirty="0" smtClean="0">
                <a:solidFill>
                  <a:schemeClr val="tx1"/>
                </a:solidFill>
                <a:latin typeface="Century" panose="02040604050505020304" pitchFamily="18" charset="0"/>
                <a:cs typeface="Times New Roman" panose="02020603050405020304" pitchFamily="18" charset="0"/>
              </a:rPr>
              <a:t>        </a:t>
            </a:r>
          </a:p>
          <a:p>
            <a:pPr algn="just"/>
            <a:r>
              <a:rPr lang="uk-UA" sz="1600" b="1" dirty="0" smtClean="0">
                <a:solidFill>
                  <a:schemeClr val="tx1"/>
                </a:solidFill>
                <a:latin typeface="Century" panose="02040604050505020304" pitchFamily="18" charset="0"/>
                <a:cs typeface="Times New Roman" panose="02020603050405020304" pitchFamily="18" charset="0"/>
              </a:rPr>
              <a:t>У результаті проведення дослідження було проаналізовано основні показники фізичної та психологічної готовності педагогів на початку нового навчального року в умовах воєнного стану. </a:t>
            </a:r>
            <a:r>
              <a:rPr lang="uk-UA" sz="1600" dirty="0" smtClean="0">
                <a:solidFill>
                  <a:schemeClr val="tx1"/>
                </a:solidFill>
                <a:latin typeface="Century" panose="02040604050505020304" pitchFamily="18" charset="0"/>
                <a:cs typeface="Times New Roman" panose="02020603050405020304" pitchFamily="18" charset="0"/>
              </a:rPr>
              <a:t>Фізична готовність учителів насамперед обумовлена їхнім станом здоров’я.</a:t>
            </a:r>
            <a:r>
              <a:rPr lang="uk-UA" sz="1600" b="1" dirty="0" smtClean="0">
                <a:solidFill>
                  <a:schemeClr val="tx1"/>
                </a:solidFill>
                <a:latin typeface="Century" panose="02040604050505020304" pitchFamily="18" charset="0"/>
                <a:cs typeface="Times New Roman" panose="02020603050405020304" pitchFamily="18" charset="0"/>
              </a:rPr>
              <a:t> </a:t>
            </a:r>
            <a:r>
              <a:rPr lang="ru-RU" sz="1600" dirty="0" smtClean="0">
                <a:solidFill>
                  <a:schemeClr val="tx1"/>
                </a:solidFill>
                <a:latin typeface="Century" panose="02040604050505020304" pitchFamily="18" charset="0"/>
                <a:cs typeface="Times New Roman" panose="02020603050405020304" pitchFamily="18" charset="0"/>
              </a:rPr>
              <a:t>Здебільшого </a:t>
            </a:r>
            <a:r>
              <a:rPr lang="uk-UA" sz="1600" dirty="0" smtClean="0">
                <a:solidFill>
                  <a:schemeClr val="tx1"/>
                </a:solidFill>
                <a:latin typeface="Century" panose="02040604050505020304" pitchFamily="18" charset="0"/>
                <a:cs typeface="Times New Roman" panose="02020603050405020304" pitchFamily="18" charset="0"/>
              </a:rPr>
              <a:t>педагоги (49,4%) оцінюють своє здоров’я як задовільне. 44,7% опитаних зазначають, що мають добрий стан здоров’я, 5,9% − поганий. </a:t>
            </a:r>
            <a:r>
              <a:rPr lang="ru-RU" sz="1600" dirty="0" smtClean="0">
                <a:solidFill>
                  <a:schemeClr val="tx1"/>
                </a:solidFill>
                <a:latin typeface="Century" panose="02040604050505020304" pitchFamily="18" charset="0"/>
                <a:cs typeface="Times New Roman" panose="02020603050405020304" pitchFamily="18" charset="0"/>
              </a:rPr>
              <a:t>Припускаємо, </a:t>
            </a:r>
            <a:r>
              <a:rPr lang="ru-RU" sz="1600" dirty="0">
                <a:solidFill>
                  <a:schemeClr val="tx1"/>
                </a:solidFill>
                <a:latin typeface="Century" panose="02040604050505020304" pitchFamily="18" charset="0"/>
                <a:cs typeface="Times New Roman" panose="02020603050405020304" pitchFamily="18" charset="0"/>
              </a:rPr>
              <a:t>що </a:t>
            </a:r>
            <a:r>
              <a:rPr lang="uk-UA" sz="1600" dirty="0" smtClean="0">
                <a:solidFill>
                  <a:schemeClr val="tx1"/>
                </a:solidFill>
                <a:latin typeface="Century" panose="02040604050505020304" pitchFamily="18" charset="0"/>
                <a:cs typeface="Times New Roman" panose="02020603050405020304" pitchFamily="18" charset="0"/>
              </a:rPr>
              <a:t>стресові умови та деструктивні процеси на суспільному рівні (інфляція, зростання цін, зниження рівня життя населення тощо), котрі пов’язані з повномасштабним російським вторгнення на територію України, негативно впливають на стан фізичного та психічного здоров’я вчителів. Як наслідок, лише п’ята частина педагогів (19%) має повноцінний сон, близько половини респондентів (46,1%) збалансовано та якісно харчуються. Тільки третина опитаних (31,3%) повноцінно стежить за своїм здоров’ям (веде активний спосіб життя, проходить плановий огляд у лікаря), більше половини респондентів (54,5%) роблять це </a:t>
            </a:r>
            <a:r>
              <a:rPr lang="ru-RU" sz="1600" dirty="0" smtClean="0">
                <a:solidFill>
                  <a:schemeClr val="tx1"/>
                </a:solidFill>
                <a:latin typeface="Century" panose="02040604050505020304" pitchFamily="18" charset="0"/>
                <a:cs typeface="Times New Roman" panose="02020603050405020304" pitchFamily="18" charset="0"/>
              </a:rPr>
              <a:t>частково.</a:t>
            </a:r>
          </a:p>
          <a:p>
            <a:pPr algn="just"/>
            <a:r>
              <a:rPr lang="uk-UA" sz="1600" b="1" dirty="0" smtClean="0">
                <a:solidFill>
                  <a:schemeClr val="tx1"/>
                </a:solidFill>
                <a:latin typeface="Century" panose="02040604050505020304" pitchFamily="18" charset="0"/>
                <a:cs typeface="Times New Roman" panose="02020603050405020304" pitchFamily="18" charset="0"/>
              </a:rPr>
              <a:t>Враховуючи отримані результати щодо стану фізичного здоров’я, учителям рекомендуємо:</a:t>
            </a:r>
          </a:p>
          <a:p>
            <a:pPr marL="285750" indent="-285750" algn="just">
              <a:buFont typeface="Wingdings" panose="05000000000000000000" pitchFamily="2" charset="2"/>
              <a:buChar char="ü"/>
            </a:pPr>
            <a:r>
              <a:rPr lang="uk-UA" sz="1600" dirty="0" smtClean="0">
                <a:solidFill>
                  <a:schemeClr val="tx1"/>
                </a:solidFill>
                <a:latin typeface="Century" panose="02040604050505020304" pitchFamily="18" charset="0"/>
                <a:cs typeface="Times New Roman" panose="02020603050405020304" pitchFamily="18" charset="0"/>
              </a:rPr>
              <a:t>більш відповідально ставитися до власного здоров’я, не пропускати плановий огляд у лікаря;</a:t>
            </a:r>
          </a:p>
          <a:p>
            <a:pPr marL="285750" indent="-285750" algn="just">
              <a:buFont typeface="Wingdings" panose="05000000000000000000" pitchFamily="2" charset="2"/>
              <a:buChar char="ü"/>
            </a:pPr>
            <a:r>
              <a:rPr lang="uk-UA" sz="1600" dirty="0" smtClean="0">
                <a:solidFill>
                  <a:schemeClr val="tx1"/>
                </a:solidFill>
                <a:latin typeface="Century" panose="02040604050505020304" pitchFamily="18" charset="0"/>
                <a:cs typeface="Times New Roman" panose="02020603050405020304" pitchFamily="18" charset="0"/>
              </a:rPr>
              <a:t>налагодити повноцінний сон. Якщо самостійно важко вирішити цю проблему, то слід дотримуватися рекомендацій Міністерства охорони та здоров’я </a:t>
            </a:r>
            <a:r>
              <a:rPr lang="en-US" sz="1600" dirty="0" smtClean="0">
                <a:solidFill>
                  <a:schemeClr val="tx1"/>
                </a:solidFill>
                <a:latin typeface="Century" panose="02040604050505020304" pitchFamily="18" charset="0"/>
                <a:cs typeface="Times New Roman" panose="02020603050405020304" pitchFamily="18" charset="0"/>
                <a:hlinkClick r:id="rId2"/>
              </a:rPr>
              <a:t>https</a:t>
            </a:r>
            <a:r>
              <a:rPr lang="en-US" sz="1600" dirty="0">
                <a:solidFill>
                  <a:schemeClr val="tx1"/>
                </a:solidFill>
                <a:latin typeface="Century" panose="02040604050505020304" pitchFamily="18" charset="0"/>
                <a:cs typeface="Times New Roman" panose="02020603050405020304" pitchFamily="18" charset="0"/>
                <a:hlinkClick r:id="rId2"/>
              </a:rPr>
              <a:t>://</a:t>
            </a:r>
            <a:r>
              <a:rPr lang="en-US" sz="1600" dirty="0" smtClean="0">
                <a:solidFill>
                  <a:schemeClr val="tx1"/>
                </a:solidFill>
                <a:latin typeface="Century" panose="02040604050505020304" pitchFamily="18" charset="0"/>
                <a:cs typeface="Times New Roman" panose="02020603050405020304" pitchFamily="18" charset="0"/>
                <a:hlinkClick r:id="rId2"/>
              </a:rPr>
              <a:t>moz.gov.ua/article/health/jak-nalagoditi-povnocinnij-son</a:t>
            </a:r>
            <a:r>
              <a:rPr lang="uk-UA" sz="1600" dirty="0" smtClean="0">
                <a:solidFill>
                  <a:schemeClr val="tx1"/>
                </a:solidFill>
                <a:latin typeface="Century" panose="02040604050505020304" pitchFamily="18" charset="0"/>
                <a:cs typeface="Times New Roman" panose="02020603050405020304" pitchFamily="18" charset="0"/>
              </a:rPr>
              <a:t>;</a:t>
            </a:r>
          </a:p>
          <a:p>
            <a:pPr marL="285750" indent="-285750" algn="just">
              <a:buFont typeface="Wingdings" panose="05000000000000000000" pitchFamily="2" charset="2"/>
              <a:buChar char="ü"/>
            </a:pPr>
            <a:r>
              <a:rPr lang="ru-RU" sz="1600" dirty="0">
                <a:solidFill>
                  <a:schemeClr val="tx1"/>
                </a:solidFill>
                <a:latin typeface="Century" panose="02040604050505020304" pitchFamily="18" charset="0"/>
                <a:cs typeface="Times New Roman" panose="02020603050405020304" pitchFamily="18" charset="0"/>
              </a:rPr>
              <a:t>п</a:t>
            </a:r>
            <a:r>
              <a:rPr lang="ru-RU" sz="1600" dirty="0" smtClean="0">
                <a:solidFill>
                  <a:schemeClr val="tx1"/>
                </a:solidFill>
                <a:latin typeface="Century" panose="02040604050505020304" pitchFamily="18" charset="0"/>
                <a:cs typeface="Times New Roman" panose="02020603050405020304" pitchFamily="18" charset="0"/>
              </a:rPr>
              <a:t>овноцінно та </a:t>
            </a:r>
            <a:r>
              <a:rPr lang="ru-RU" sz="1600" dirty="0" err="1" smtClean="0">
                <a:solidFill>
                  <a:schemeClr val="tx1"/>
                </a:solidFill>
                <a:latin typeface="Century" panose="02040604050505020304" pitchFamily="18" charset="0"/>
                <a:cs typeface="Times New Roman" panose="02020603050405020304" pitchFamily="18" charset="0"/>
              </a:rPr>
              <a:t>своєчасно</a:t>
            </a:r>
            <a:r>
              <a:rPr lang="ru-RU" sz="1600" dirty="0" smtClean="0">
                <a:solidFill>
                  <a:schemeClr val="tx1"/>
                </a:solidFill>
                <a:latin typeface="Century" panose="02040604050505020304" pitchFamily="18" charset="0"/>
                <a:cs typeface="Times New Roman" panose="02020603050405020304" pitchFamily="18" charset="0"/>
              </a:rPr>
              <a:t> </a:t>
            </a:r>
            <a:r>
              <a:rPr lang="uk-UA" sz="1600" dirty="0" smtClean="0">
                <a:solidFill>
                  <a:schemeClr val="tx1"/>
                </a:solidFill>
                <a:latin typeface="Century" panose="02040604050505020304" pitchFamily="18" charset="0"/>
                <a:cs typeface="Times New Roman" panose="02020603050405020304" pitchFamily="18" charset="0"/>
              </a:rPr>
              <a:t>харчуватися, зробити здорове харчування необхідною життєвою стратегією;</a:t>
            </a:r>
          </a:p>
          <a:p>
            <a:pPr marL="285750" indent="-285750" algn="just">
              <a:buFont typeface="Wingdings" panose="05000000000000000000" pitchFamily="2" charset="2"/>
              <a:buChar char="ü"/>
            </a:pPr>
            <a:r>
              <a:rPr lang="ru-RU" sz="1600" dirty="0" err="1">
                <a:solidFill>
                  <a:schemeClr val="tx1"/>
                </a:solidFill>
                <a:latin typeface="Century" panose="02040604050505020304" pitchFamily="18" charset="0"/>
                <a:cs typeface="Times New Roman" panose="02020603050405020304" pitchFamily="18" charset="0"/>
              </a:rPr>
              <a:t>розподіляти</a:t>
            </a:r>
            <a:r>
              <a:rPr lang="ru-RU" sz="1600" dirty="0">
                <a:solidFill>
                  <a:schemeClr val="tx1"/>
                </a:solidFill>
                <a:latin typeface="Century" panose="02040604050505020304" pitchFamily="18" charset="0"/>
                <a:cs typeface="Times New Roman" panose="02020603050405020304" pitchFamily="18" charset="0"/>
              </a:rPr>
              <a:t> </a:t>
            </a:r>
            <a:r>
              <a:rPr lang="ru-RU" sz="1600" dirty="0" err="1">
                <a:solidFill>
                  <a:schemeClr val="tx1"/>
                </a:solidFill>
                <a:latin typeface="Century" panose="02040604050505020304" pitchFamily="18" charset="0"/>
                <a:cs typeface="Times New Roman" panose="02020603050405020304" pitchFamily="18" charset="0"/>
              </a:rPr>
              <a:t>навантаження</a:t>
            </a:r>
            <a:r>
              <a:rPr lang="ru-RU" sz="1600" dirty="0">
                <a:solidFill>
                  <a:schemeClr val="tx1"/>
                </a:solidFill>
                <a:latin typeface="Century" panose="02040604050505020304" pitchFamily="18" charset="0"/>
                <a:cs typeface="Times New Roman" panose="02020603050405020304" pitchFamily="18" charset="0"/>
              </a:rPr>
              <a:t> </a:t>
            </a:r>
            <a:r>
              <a:rPr lang="ru-RU" sz="1600" dirty="0" err="1">
                <a:solidFill>
                  <a:schemeClr val="tx1"/>
                </a:solidFill>
                <a:latin typeface="Century" panose="02040604050505020304" pitchFamily="18" charset="0"/>
                <a:cs typeface="Times New Roman" panose="02020603050405020304" pitchFamily="18" charset="0"/>
              </a:rPr>
              <a:t>протягом</a:t>
            </a:r>
            <a:r>
              <a:rPr lang="ru-RU" sz="1600" dirty="0">
                <a:solidFill>
                  <a:schemeClr val="tx1"/>
                </a:solidFill>
                <a:latin typeface="Century" panose="02040604050505020304" pitchFamily="18" charset="0"/>
                <a:cs typeface="Times New Roman" panose="02020603050405020304" pitchFamily="18" charset="0"/>
              </a:rPr>
              <a:t> </a:t>
            </a:r>
            <a:r>
              <a:rPr lang="ru-RU" sz="1600" dirty="0" err="1">
                <a:solidFill>
                  <a:schemeClr val="tx1"/>
                </a:solidFill>
                <a:latin typeface="Century" panose="02040604050505020304" pitchFamily="18" charset="0"/>
                <a:cs typeface="Times New Roman" panose="02020603050405020304" pitchFamily="18" charset="0"/>
              </a:rPr>
              <a:t>робочого</a:t>
            </a:r>
            <a:r>
              <a:rPr lang="ru-RU" sz="1600" dirty="0">
                <a:solidFill>
                  <a:schemeClr val="tx1"/>
                </a:solidFill>
                <a:latin typeface="Century" panose="02040604050505020304" pitchFamily="18" charset="0"/>
                <a:cs typeface="Times New Roman" panose="02020603050405020304" pitchFamily="18" charset="0"/>
              </a:rPr>
              <a:t> дня, </a:t>
            </a:r>
            <a:r>
              <a:rPr lang="ru-RU" sz="1600" dirty="0" err="1">
                <a:solidFill>
                  <a:schemeClr val="tx1"/>
                </a:solidFill>
                <a:latin typeface="Century" panose="02040604050505020304" pitchFamily="18" charset="0"/>
                <a:cs typeface="Times New Roman" panose="02020603050405020304" pitchFamily="18" charset="0"/>
              </a:rPr>
              <a:t>знаходити</a:t>
            </a:r>
            <a:r>
              <a:rPr lang="ru-RU" sz="1600" dirty="0">
                <a:solidFill>
                  <a:schemeClr val="tx1"/>
                </a:solidFill>
                <a:latin typeface="Century" panose="02040604050505020304" pitchFamily="18" charset="0"/>
                <a:cs typeface="Times New Roman" panose="02020603050405020304" pitchFamily="18" charset="0"/>
              </a:rPr>
              <a:t> час на </a:t>
            </a:r>
            <a:r>
              <a:rPr lang="ru-RU" sz="1600" dirty="0" err="1">
                <a:solidFill>
                  <a:schemeClr val="tx1"/>
                </a:solidFill>
                <a:latin typeface="Century" panose="02040604050505020304" pitchFamily="18" charset="0"/>
                <a:cs typeface="Times New Roman" panose="02020603050405020304" pitchFamily="18" charset="0"/>
              </a:rPr>
              <a:t>прогулянки</a:t>
            </a:r>
            <a:r>
              <a:rPr lang="ru-RU" sz="1600" dirty="0">
                <a:solidFill>
                  <a:schemeClr val="tx1"/>
                </a:solidFill>
                <a:latin typeface="Century" panose="02040604050505020304" pitchFamily="18" charset="0"/>
                <a:cs typeface="Times New Roman" panose="02020603050405020304" pitchFamily="18" charset="0"/>
              </a:rPr>
              <a:t> на </a:t>
            </a:r>
            <a:r>
              <a:rPr lang="ru-RU" sz="1600" dirty="0" err="1">
                <a:solidFill>
                  <a:schemeClr val="tx1"/>
                </a:solidFill>
                <a:latin typeface="Century" panose="02040604050505020304" pitchFamily="18" charset="0"/>
                <a:cs typeface="Times New Roman" panose="02020603050405020304" pitchFamily="18" charset="0"/>
              </a:rPr>
              <a:t>свіжому</a:t>
            </a:r>
            <a:r>
              <a:rPr lang="ru-RU" sz="1600" dirty="0">
                <a:solidFill>
                  <a:schemeClr val="tx1"/>
                </a:solidFill>
                <a:latin typeface="Century" panose="02040604050505020304" pitchFamily="18" charset="0"/>
                <a:cs typeface="Times New Roman" panose="02020603050405020304" pitchFamily="18" charset="0"/>
              </a:rPr>
              <a:t> </a:t>
            </a:r>
            <a:r>
              <a:rPr lang="ru-RU" sz="1600" dirty="0" err="1">
                <a:solidFill>
                  <a:schemeClr val="tx1"/>
                </a:solidFill>
                <a:latin typeface="Century" panose="02040604050505020304" pitchFamily="18" charset="0"/>
                <a:cs typeface="Times New Roman" panose="02020603050405020304" pitchFamily="18" charset="0"/>
              </a:rPr>
              <a:t>повітрі</a:t>
            </a:r>
            <a:r>
              <a:rPr lang="ru-RU" sz="1600" dirty="0">
                <a:solidFill>
                  <a:schemeClr val="tx1"/>
                </a:solidFill>
                <a:latin typeface="Century" panose="02040604050505020304" pitchFamily="18" charset="0"/>
                <a:cs typeface="Times New Roman" panose="02020603050405020304" pitchFamily="18" charset="0"/>
              </a:rPr>
              <a:t>, </a:t>
            </a:r>
            <a:r>
              <a:rPr lang="ru-RU" sz="1600" dirty="0" err="1" smtClean="0">
                <a:solidFill>
                  <a:schemeClr val="tx1"/>
                </a:solidFill>
                <a:latin typeface="Century" panose="02040604050505020304" pitchFamily="18" charset="0"/>
                <a:cs typeface="Times New Roman" panose="02020603050405020304" pitchFamily="18" charset="0"/>
              </a:rPr>
              <a:t>активні</a:t>
            </a:r>
            <a:r>
              <a:rPr lang="ru-RU" sz="1600" dirty="0" smtClean="0">
                <a:solidFill>
                  <a:schemeClr val="tx1"/>
                </a:solidFill>
                <a:latin typeface="Century" panose="02040604050505020304" pitchFamily="18" charset="0"/>
                <a:cs typeface="Times New Roman" panose="02020603050405020304" pitchFamily="18" charset="0"/>
              </a:rPr>
              <a:t> </a:t>
            </a:r>
            <a:r>
              <a:rPr lang="ru-RU" sz="1600" dirty="0" err="1" smtClean="0">
                <a:solidFill>
                  <a:schemeClr val="tx1"/>
                </a:solidFill>
                <a:latin typeface="Century" panose="02040604050505020304" pitchFamily="18" charset="0"/>
                <a:cs typeface="Times New Roman" panose="02020603050405020304" pitchFamily="18" charset="0"/>
              </a:rPr>
              <a:t>способи</a:t>
            </a:r>
            <a:r>
              <a:rPr lang="ru-RU" sz="1600" dirty="0" smtClean="0">
                <a:solidFill>
                  <a:schemeClr val="tx1"/>
                </a:solidFill>
                <a:latin typeface="Century" panose="02040604050505020304" pitchFamily="18" charset="0"/>
                <a:cs typeface="Times New Roman" panose="02020603050405020304" pitchFamily="18" charset="0"/>
              </a:rPr>
              <a:t> </a:t>
            </a:r>
            <a:r>
              <a:rPr lang="ru-RU" sz="1600" dirty="0" err="1" smtClean="0">
                <a:solidFill>
                  <a:schemeClr val="tx1"/>
                </a:solidFill>
                <a:latin typeface="Century" panose="02040604050505020304" pitchFamily="18" charset="0"/>
                <a:cs typeface="Times New Roman" panose="02020603050405020304" pitchFamily="18" charset="0"/>
              </a:rPr>
              <a:t>відпочинку</a:t>
            </a:r>
            <a:r>
              <a:rPr lang="ru-RU" sz="1600" dirty="0" smtClean="0">
                <a:solidFill>
                  <a:schemeClr val="tx1"/>
                </a:solidFill>
                <a:latin typeface="Century" panose="02040604050505020304" pitchFamily="18" charset="0"/>
                <a:cs typeface="Times New Roman" panose="02020603050405020304" pitchFamily="18" charset="0"/>
              </a:rPr>
              <a:t>.</a:t>
            </a:r>
            <a:endParaRPr lang="ru-RU" sz="1600" dirty="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ü"/>
            </a:pPr>
            <a:endParaRPr lang="uk-UA" sz="16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ü"/>
            </a:pPr>
            <a:endParaRPr lang="uk-UA" sz="16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ü"/>
            </a:pPr>
            <a:endParaRPr lang="uk-UA" sz="16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ü"/>
            </a:pPr>
            <a:endParaRPr lang="uk-UA" sz="1600" dirty="0" smtClean="0">
              <a:solidFill>
                <a:schemeClr val="tx1"/>
              </a:solidFill>
              <a:latin typeface="Century" panose="02040604050505020304" pitchFamily="18" charset="0"/>
              <a:cs typeface="Times New Roman" panose="02020603050405020304" pitchFamily="18" charset="0"/>
            </a:endParaRPr>
          </a:p>
          <a:p>
            <a:pPr algn="just"/>
            <a:endParaRPr lang="uk-UA" sz="14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4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400" dirty="0" smtClean="0">
              <a:solidFill>
                <a:schemeClr val="tx1"/>
              </a:solidFill>
              <a:latin typeface="Century" panose="02040604050505020304" pitchFamily="18" charset="0"/>
              <a:cs typeface="Times New Roman" panose="02020603050405020304" pitchFamily="18" charset="0"/>
            </a:endParaRPr>
          </a:p>
          <a:p>
            <a:pPr marL="285750" indent="-285750">
              <a:buFont typeface="Wingdings" panose="05000000000000000000" pitchFamily="2" charset="2"/>
              <a:buChar char="v"/>
            </a:pPr>
            <a:endParaRPr lang="uk-UA" sz="1400" dirty="0" smtClean="0">
              <a:solidFill>
                <a:schemeClr val="tx1"/>
              </a:solidFill>
              <a:latin typeface="Century" panose="02040604050505020304" pitchFamily="18" charset="0"/>
              <a:cs typeface="Times New Roman" panose="02020603050405020304" pitchFamily="18" charset="0"/>
            </a:endParaRPr>
          </a:p>
          <a:p>
            <a:endParaRPr lang="uk-UA" sz="2400" dirty="0">
              <a:solidFill>
                <a:schemeClr val="tx1"/>
              </a:solidFill>
              <a:latin typeface="Century" panose="020406040505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xmlns="" id="{216CB302-CA55-E903-9493-89826C51495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759" t="12311" r="11244" b="44467"/>
          <a:stretch/>
        </p:blipFill>
        <p:spPr>
          <a:xfrm>
            <a:off x="-6076" y="78287"/>
            <a:ext cx="1201068" cy="458977"/>
          </a:xfrm>
          <a:prstGeom prst="rect">
            <a:avLst/>
          </a:prstGeom>
        </p:spPr>
      </p:pic>
    </p:spTree>
    <p:extLst>
      <p:ext uri="{BB962C8B-B14F-4D97-AF65-F5344CB8AC3E}">
        <p14:creationId xmlns:p14="http://schemas.microsoft.com/office/powerpoint/2010/main" val="30646450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 y="707923"/>
            <a:ext cx="9905999" cy="6150077"/>
          </a:xfrm>
          <a:prstGeom prst="rect">
            <a:avLst/>
          </a:prstGeom>
          <a:solidFill>
            <a:schemeClr val="accent1">
              <a:lumMod val="40000"/>
              <a:lumOff val="6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smtClean="0"/>
          </a:p>
        </p:txBody>
      </p:sp>
      <p:sp>
        <p:nvSpPr>
          <p:cNvPr id="8" name="Прямоугольник 7">
            <a:extLst>
              <a:ext uri="{FF2B5EF4-FFF2-40B4-BE49-F238E27FC236}">
                <a16:creationId xmlns:a16="http://schemas.microsoft.com/office/drawing/2014/main" xmlns="" id="{0E82381B-B2D9-4032-8D22-056686E514B6}"/>
              </a:ext>
            </a:extLst>
          </p:cNvPr>
          <p:cNvSpPr/>
          <p:nvPr/>
        </p:nvSpPr>
        <p:spPr>
          <a:xfrm>
            <a:off x="200530" y="-1021059"/>
            <a:ext cx="9504940" cy="76430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uk-UA" b="1" dirty="0" smtClean="0">
              <a:solidFill>
                <a:schemeClr val="tx1"/>
              </a:solidFill>
              <a:latin typeface="Century" panose="02040604050505020304" pitchFamily="18" charset="0"/>
              <a:cs typeface="Times New Roman" panose="02020603050405020304" pitchFamily="18" charset="0"/>
            </a:endParaRPr>
          </a:p>
          <a:p>
            <a:pPr algn="just"/>
            <a:endParaRPr lang="uk-UA" b="1" dirty="0">
              <a:solidFill>
                <a:schemeClr val="tx1"/>
              </a:solidFill>
              <a:latin typeface="Century" panose="02040604050505020304" pitchFamily="18" charset="0"/>
              <a:cs typeface="Times New Roman" panose="02020603050405020304" pitchFamily="18" charset="0"/>
            </a:endParaRPr>
          </a:p>
          <a:p>
            <a:pPr algn="just"/>
            <a:endParaRPr lang="uk-UA" b="1" dirty="0" smtClean="0">
              <a:solidFill>
                <a:schemeClr val="tx1"/>
              </a:solidFill>
              <a:latin typeface="Century" panose="02040604050505020304" pitchFamily="18" charset="0"/>
              <a:cs typeface="Times New Roman" panose="02020603050405020304" pitchFamily="18" charset="0"/>
            </a:endParaRPr>
          </a:p>
          <a:p>
            <a:pPr algn="just"/>
            <a:r>
              <a:rPr lang="uk-UA" sz="2000" b="1" dirty="0">
                <a:solidFill>
                  <a:schemeClr val="tx1"/>
                </a:solidFill>
                <a:latin typeface="Century" panose="02040604050505020304" pitchFamily="18" charset="0"/>
                <a:cs typeface="Times New Roman" panose="02020603050405020304" pitchFamily="18" charset="0"/>
              </a:rPr>
              <a:t> </a:t>
            </a:r>
            <a:r>
              <a:rPr lang="uk-UA" sz="2000" b="1" dirty="0" smtClean="0">
                <a:solidFill>
                  <a:schemeClr val="tx1"/>
                </a:solidFill>
                <a:latin typeface="Century" panose="02040604050505020304" pitchFamily="18" charset="0"/>
                <a:cs typeface="Times New Roman" panose="02020603050405020304" pitchFamily="18" charset="0"/>
              </a:rPr>
              <a:t>       </a:t>
            </a:r>
          </a:p>
          <a:p>
            <a:pPr algn="just"/>
            <a:endParaRPr lang="uk-UA" sz="2000" b="1" dirty="0">
              <a:solidFill>
                <a:schemeClr val="tx1"/>
              </a:solidFill>
              <a:latin typeface="Century" panose="02040604050505020304" pitchFamily="18" charset="0"/>
              <a:cs typeface="Times New Roman" panose="02020603050405020304" pitchFamily="18" charset="0"/>
            </a:endParaRPr>
          </a:p>
          <a:p>
            <a:pPr algn="just"/>
            <a:endParaRPr lang="uk-UA" sz="2000" b="1" dirty="0" smtClean="0">
              <a:solidFill>
                <a:schemeClr val="tx1"/>
              </a:solidFill>
              <a:latin typeface="Century" panose="02040604050505020304" pitchFamily="18" charset="0"/>
              <a:cs typeface="Times New Roman" panose="02020603050405020304" pitchFamily="18" charset="0"/>
            </a:endParaRPr>
          </a:p>
          <a:p>
            <a:pPr algn="just"/>
            <a:endParaRPr lang="uk-UA" sz="2000" b="1" dirty="0">
              <a:solidFill>
                <a:schemeClr val="tx1"/>
              </a:solidFill>
              <a:latin typeface="Century" panose="02040604050505020304" pitchFamily="18" charset="0"/>
              <a:cs typeface="Times New Roman" panose="02020603050405020304" pitchFamily="18" charset="0"/>
            </a:endParaRPr>
          </a:p>
          <a:p>
            <a:pPr algn="just"/>
            <a:r>
              <a:rPr lang="uk-UA" sz="2000" b="1" dirty="0">
                <a:solidFill>
                  <a:schemeClr val="tx1"/>
                </a:solidFill>
                <a:latin typeface="Century" panose="02040604050505020304" pitchFamily="18" charset="0"/>
                <a:cs typeface="Times New Roman" panose="02020603050405020304" pitchFamily="18" charset="0"/>
              </a:rPr>
              <a:t> </a:t>
            </a:r>
            <a:r>
              <a:rPr lang="uk-UA" sz="2000" b="1" dirty="0" smtClean="0">
                <a:solidFill>
                  <a:schemeClr val="tx1"/>
                </a:solidFill>
                <a:latin typeface="Century" panose="02040604050505020304" pitchFamily="18" charset="0"/>
                <a:cs typeface="Times New Roman" panose="02020603050405020304" pitchFamily="18" charset="0"/>
              </a:rPr>
              <a:t>     </a:t>
            </a:r>
            <a:r>
              <a:rPr lang="uk-UA" sz="1600" b="1" dirty="0" err="1" smtClean="0">
                <a:solidFill>
                  <a:schemeClr val="tx1"/>
                </a:solidFill>
                <a:latin typeface="Century" panose="02040604050505020304" pitchFamily="18" charset="0"/>
                <a:cs typeface="Times New Roman" panose="02020603050405020304" pitchFamily="18" charset="0"/>
              </a:rPr>
              <a:t>Ціннісно</a:t>
            </a:r>
            <a:r>
              <a:rPr lang="uk-UA" sz="1600" b="1" dirty="0" smtClean="0">
                <a:solidFill>
                  <a:schemeClr val="tx1"/>
                </a:solidFill>
                <a:latin typeface="Century" panose="02040604050505020304" pitchFamily="18" charset="0"/>
                <a:cs typeface="Times New Roman" panose="02020603050405020304" pitchFamily="18" charset="0"/>
              </a:rPr>
              <a:t>-мотиваційне спрямування педагогів − один із найважливіших компонентів їх психологічної готовності на початку нового навчального року. </a:t>
            </a:r>
          </a:p>
          <a:p>
            <a:pPr algn="just"/>
            <a:r>
              <a:rPr lang="uk-UA" sz="1400" dirty="0" smtClean="0">
                <a:solidFill>
                  <a:schemeClr val="tx1"/>
                </a:solidFill>
                <a:latin typeface="Century" panose="02040604050505020304" pitchFamily="18" charset="0"/>
                <a:cs typeface="Times New Roman" panose="02020603050405020304" pitchFamily="18" charset="0"/>
              </a:rPr>
              <a:t>         За результатами проведеного дослідження спостерігається високий </a:t>
            </a:r>
            <a:r>
              <a:rPr lang="uk-UA" sz="1400" dirty="0">
                <a:solidFill>
                  <a:schemeClr val="tx1"/>
                </a:solidFill>
                <a:latin typeface="Century" panose="02040604050505020304" pitchFamily="18" charset="0"/>
                <a:cs typeface="Times New Roman" panose="02020603050405020304" pitchFamily="18" charset="0"/>
              </a:rPr>
              <a:t>рівень </a:t>
            </a:r>
            <a:r>
              <a:rPr lang="uk-UA" sz="1400" dirty="0" smtClean="0">
                <a:solidFill>
                  <a:schemeClr val="tx1"/>
                </a:solidFill>
                <a:latin typeface="Century" panose="02040604050505020304" pitchFamily="18" charset="0"/>
                <a:cs typeface="Times New Roman" panose="02020603050405020304" pitchFamily="18" charset="0"/>
              </a:rPr>
              <a:t>мотивації учителів </a:t>
            </a:r>
            <a:r>
              <a:rPr lang="uk-UA" sz="1400" dirty="0">
                <a:solidFill>
                  <a:schemeClr val="tx1"/>
                </a:solidFill>
                <a:latin typeface="Century" panose="02040604050505020304" pitchFamily="18" charset="0"/>
                <a:cs typeface="Times New Roman" panose="02020603050405020304" pitchFamily="18" charset="0"/>
              </a:rPr>
              <a:t>до </a:t>
            </a:r>
            <a:r>
              <a:rPr lang="uk-UA" sz="1400" dirty="0" smtClean="0">
                <a:solidFill>
                  <a:schemeClr val="tx1"/>
                </a:solidFill>
                <a:latin typeface="Century" panose="02040604050505020304" pitchFamily="18" charset="0"/>
                <a:cs typeface="Times New Roman" panose="02020603050405020304" pitchFamily="18" charset="0"/>
              </a:rPr>
              <a:t> </a:t>
            </a:r>
            <a:r>
              <a:rPr lang="uk-UA" sz="1400" dirty="0">
                <a:solidFill>
                  <a:schemeClr val="tx1"/>
                </a:solidFill>
                <a:latin typeface="Century" panose="02040604050505020304" pitchFamily="18" charset="0"/>
                <a:cs typeface="Times New Roman" panose="02020603050405020304" pitchFamily="18" charset="0"/>
              </a:rPr>
              <a:t>професійної діяльності. Вони насамперед вважають себе корисними у суспільстві (середній показник − 4,4 з 5), </a:t>
            </a:r>
            <a:r>
              <a:rPr lang="uk-UA" sz="1400" dirty="0" smtClean="0">
                <a:solidFill>
                  <a:schemeClr val="tx1"/>
                </a:solidFill>
                <a:latin typeface="Century" panose="02040604050505020304" pitchFamily="18" charset="0"/>
                <a:cs typeface="Times New Roman" panose="02020603050405020304" pitchFamily="18" charset="0"/>
              </a:rPr>
              <a:t>цінують свої професійні здобутки </a:t>
            </a:r>
            <a:r>
              <a:rPr lang="uk-UA" sz="1400" dirty="0">
                <a:solidFill>
                  <a:schemeClr val="tx1"/>
                </a:solidFill>
                <a:latin typeface="Century" panose="02040604050505020304" pitchFamily="18" charset="0"/>
                <a:cs typeface="Times New Roman" panose="02020603050405020304" pitchFamily="18" charset="0"/>
              </a:rPr>
              <a:t>(середній показник − 4,5 з 5) і мають плани щодо професійного майбутнього (середній показник − 3,9 з 5). </a:t>
            </a:r>
            <a:r>
              <a:rPr lang="uk-UA" sz="1400" dirty="0" smtClean="0">
                <a:solidFill>
                  <a:schemeClr val="tx1"/>
                </a:solidFill>
                <a:latin typeface="Century" panose="02040604050505020304" pitchFamily="18" charset="0"/>
                <a:cs typeface="Times New Roman" panose="02020603050405020304" pitchFamily="18" charset="0"/>
              </a:rPr>
              <a:t>Більшість </a:t>
            </a:r>
            <a:r>
              <a:rPr lang="uk-UA" sz="1400" dirty="0">
                <a:solidFill>
                  <a:schemeClr val="tx1"/>
                </a:solidFill>
                <a:latin typeface="Century" panose="02040604050505020304" pitchFamily="18" charset="0"/>
                <a:cs typeface="Times New Roman" panose="02020603050405020304" pitchFamily="18" charset="0"/>
              </a:rPr>
              <a:t>учителів (середній показник − 4 з </a:t>
            </a:r>
            <a:r>
              <a:rPr lang="uk-UA" sz="1400" dirty="0" smtClean="0">
                <a:solidFill>
                  <a:schemeClr val="tx1"/>
                </a:solidFill>
                <a:latin typeface="Century" panose="02040604050505020304" pitchFamily="18" charset="0"/>
                <a:cs typeface="Times New Roman" panose="02020603050405020304" pitchFamily="18" charset="0"/>
              </a:rPr>
              <a:t>5) не лякає наявність </a:t>
            </a:r>
            <a:r>
              <a:rPr lang="uk-UA" sz="1400" dirty="0">
                <a:solidFill>
                  <a:schemeClr val="tx1"/>
                </a:solidFill>
                <a:latin typeface="Century" panose="02040604050505020304" pitchFamily="18" charset="0"/>
                <a:cs typeface="Times New Roman" panose="02020603050405020304" pitchFamily="18" charset="0"/>
              </a:rPr>
              <a:t>багатьох складнощів у </a:t>
            </a:r>
            <a:r>
              <a:rPr lang="uk-UA" sz="1400" dirty="0" smtClean="0">
                <a:solidFill>
                  <a:schemeClr val="tx1"/>
                </a:solidFill>
                <a:latin typeface="Century" panose="02040604050505020304" pitchFamily="18" charset="0"/>
                <a:cs typeface="Times New Roman" panose="02020603050405020304" pitchFamily="18" charset="0"/>
              </a:rPr>
              <a:t>їх роботі навіть в </a:t>
            </a:r>
            <a:r>
              <a:rPr lang="uk-UA" sz="1400" dirty="0">
                <a:solidFill>
                  <a:schemeClr val="tx1"/>
                </a:solidFill>
                <a:latin typeface="Century" panose="02040604050505020304" pitchFamily="18" charset="0"/>
                <a:cs typeface="Times New Roman" panose="02020603050405020304" pitchFamily="18" charset="0"/>
              </a:rPr>
              <a:t>умовах воєнного </a:t>
            </a:r>
            <a:r>
              <a:rPr lang="uk-UA" sz="1400" dirty="0" smtClean="0">
                <a:solidFill>
                  <a:schemeClr val="tx1"/>
                </a:solidFill>
                <a:latin typeface="Century" panose="02040604050505020304" pitchFamily="18" charset="0"/>
                <a:cs typeface="Times New Roman" panose="02020603050405020304" pitchFamily="18" charset="0"/>
              </a:rPr>
              <a:t>стану. </a:t>
            </a:r>
          </a:p>
          <a:p>
            <a:pPr algn="just"/>
            <a:r>
              <a:rPr lang="uk-UA" sz="1400" dirty="0" smtClean="0">
                <a:solidFill>
                  <a:schemeClr val="tx1"/>
                </a:solidFill>
                <a:latin typeface="Century" panose="02040604050505020304" pitchFamily="18" charset="0"/>
                <a:cs typeface="Times New Roman" panose="02020603050405020304" pitchFamily="18" charset="0"/>
              </a:rPr>
              <a:t>         Було досліджено й психоемоційний стан учителів</a:t>
            </a:r>
            <a:r>
              <a:rPr lang="uk-UA" sz="1400" dirty="0">
                <a:solidFill>
                  <a:schemeClr val="tx1"/>
                </a:solidFill>
                <a:latin typeface="Century" panose="02040604050505020304" pitchFamily="18" charset="0"/>
                <a:cs typeface="Times New Roman" panose="02020603050405020304" pitchFamily="18" charset="0"/>
              </a:rPr>
              <a:t>. Щодо різних позитивних емоційних проявів протягом перших тижнів </a:t>
            </a:r>
            <a:r>
              <a:rPr lang="uk-UA" sz="1400" dirty="0" smtClean="0">
                <a:solidFill>
                  <a:schemeClr val="tx1"/>
                </a:solidFill>
                <a:latin typeface="Century" panose="02040604050505020304" pitchFamily="18" charset="0"/>
                <a:cs typeface="Times New Roman" panose="02020603050405020304" pitchFamily="18" charset="0"/>
              </a:rPr>
              <a:t>роботи </a:t>
            </a:r>
            <a:r>
              <a:rPr lang="uk-UA" sz="1400" dirty="0">
                <a:solidFill>
                  <a:schemeClr val="tx1"/>
                </a:solidFill>
                <a:latin typeface="Century" panose="02040604050505020304" pitchFamily="18" charset="0"/>
                <a:cs typeface="Times New Roman" panose="02020603050405020304" pitchFamily="18" charset="0"/>
              </a:rPr>
              <a:t>близько половини опитаних педагогів відчувають себе щасливими (46,7%),  </a:t>
            </a:r>
            <a:r>
              <a:rPr lang="uk-UA" sz="1400" dirty="0" smtClean="0">
                <a:solidFill>
                  <a:schemeClr val="tx1"/>
                </a:solidFill>
                <a:latin typeface="Century" panose="02040604050505020304" pitchFamily="18" charset="0"/>
                <a:cs typeface="Times New Roman" panose="02020603050405020304" pitchFamily="18" charset="0"/>
              </a:rPr>
              <a:t> </a:t>
            </a:r>
            <a:r>
              <a:rPr lang="uk-UA" sz="1400" dirty="0">
                <a:solidFill>
                  <a:schemeClr val="tx1"/>
                </a:solidFill>
                <a:latin typeface="Century" panose="02040604050505020304" pitchFamily="18" charset="0"/>
                <a:cs typeface="Times New Roman" panose="02020603050405020304" pitchFamily="18" charset="0"/>
              </a:rPr>
              <a:t>4,7%, на </a:t>
            </a:r>
            <a:r>
              <a:rPr lang="uk-UA" sz="1400" dirty="0" smtClean="0">
                <a:solidFill>
                  <a:schemeClr val="tx1"/>
                </a:solidFill>
                <a:latin typeface="Century" panose="02040604050505020304" pitchFamily="18" charset="0"/>
                <a:cs typeface="Times New Roman" panose="02020603050405020304" pitchFamily="18" charset="0"/>
              </a:rPr>
              <a:t>жаль, бракує цього </a:t>
            </a:r>
            <a:r>
              <a:rPr lang="uk-UA" sz="1400" dirty="0">
                <a:solidFill>
                  <a:schemeClr val="tx1"/>
                </a:solidFill>
                <a:latin typeface="Century" panose="02040604050505020304" pitchFamily="18" charset="0"/>
                <a:cs typeface="Times New Roman" panose="02020603050405020304" pitchFamily="18" charset="0"/>
              </a:rPr>
              <a:t>відчуття. Тільки третина педагогів </a:t>
            </a:r>
            <a:r>
              <a:rPr lang="uk-UA" sz="1400" dirty="0" smtClean="0">
                <a:solidFill>
                  <a:schemeClr val="tx1"/>
                </a:solidFill>
                <a:latin typeface="Century" panose="02040604050505020304" pitchFamily="18" charset="0"/>
                <a:cs typeface="Times New Roman" panose="02020603050405020304" pitchFamily="18" charset="0"/>
              </a:rPr>
              <a:t>відчуває себе в ресурсному стані протягом робочого дня: </a:t>
            </a:r>
            <a:r>
              <a:rPr lang="uk-UA" sz="1400" dirty="0">
                <a:solidFill>
                  <a:schemeClr val="tx1"/>
                </a:solidFill>
                <a:latin typeface="Century" panose="02040604050505020304" pitchFamily="18" charset="0"/>
                <a:cs typeface="Times New Roman" panose="02020603050405020304" pitchFamily="18" charset="0"/>
              </a:rPr>
              <a:t>бадьорими і в гарному настрої </a:t>
            </a:r>
            <a:r>
              <a:rPr lang="uk-UA" sz="1400" dirty="0" smtClean="0">
                <a:solidFill>
                  <a:schemeClr val="tx1"/>
                </a:solidFill>
                <a:latin typeface="Century" panose="02040604050505020304" pitchFamily="18" charset="0"/>
                <a:cs typeface="Times New Roman" panose="02020603050405020304" pitchFamily="18" charset="0"/>
              </a:rPr>
              <a:t>(</a:t>
            </a:r>
            <a:r>
              <a:rPr lang="uk-UA" sz="1400" dirty="0">
                <a:solidFill>
                  <a:schemeClr val="tx1"/>
                </a:solidFill>
                <a:latin typeface="Century" panose="02040604050505020304" pitchFamily="18" charset="0"/>
                <a:cs typeface="Times New Roman" panose="02020603050405020304" pitchFamily="18" charset="0"/>
              </a:rPr>
              <a:t>36,3</a:t>
            </a:r>
            <a:r>
              <a:rPr lang="uk-UA" sz="1400" dirty="0" smtClean="0">
                <a:solidFill>
                  <a:schemeClr val="tx1"/>
                </a:solidFill>
                <a:latin typeface="Century" panose="02040604050505020304" pitchFamily="18" charset="0"/>
                <a:cs typeface="Times New Roman" panose="02020603050405020304" pitchFamily="18" charset="0"/>
              </a:rPr>
              <a:t>%), активними </a:t>
            </a:r>
            <a:r>
              <a:rPr lang="uk-UA" sz="1400" dirty="0">
                <a:solidFill>
                  <a:schemeClr val="tx1"/>
                </a:solidFill>
                <a:latin typeface="Century" panose="02040604050505020304" pitchFamily="18" charset="0"/>
                <a:cs typeface="Times New Roman" panose="02020603050405020304" pitchFamily="18" charset="0"/>
              </a:rPr>
              <a:t>та енергійними (31,4%). </a:t>
            </a:r>
            <a:r>
              <a:rPr lang="uk-UA" sz="1400" dirty="0" smtClean="0">
                <a:solidFill>
                  <a:schemeClr val="tx1"/>
                </a:solidFill>
                <a:latin typeface="Century" panose="02040604050505020304" pitchFamily="18" charset="0"/>
                <a:cs typeface="Times New Roman" panose="02020603050405020304" pitchFamily="18" charset="0"/>
              </a:rPr>
              <a:t>Учителям </a:t>
            </a:r>
            <a:r>
              <a:rPr lang="uk-UA" sz="1400" dirty="0">
                <a:solidFill>
                  <a:schemeClr val="tx1"/>
                </a:solidFill>
                <a:latin typeface="Century" panose="02040604050505020304" pitchFamily="18" charset="0"/>
                <a:cs typeface="Times New Roman" panose="02020603050405020304" pitchFamily="18" charset="0"/>
              </a:rPr>
              <a:t>найменш притаманні відчуття спокою та розслаблення, переважна більшість опитаних  має проблеми напруження психоемоційного стану (74,4%). Не завжди нічний сон приносить педагогам відновлення сил: тільки третина респондентів прокидається з відчуттям, що добре відпочили (29,3</a:t>
            </a:r>
            <a:r>
              <a:rPr lang="uk-UA" sz="1400" dirty="0" smtClean="0">
                <a:solidFill>
                  <a:schemeClr val="tx1"/>
                </a:solidFill>
                <a:latin typeface="Century" panose="02040604050505020304" pitchFamily="18" charset="0"/>
                <a:cs typeface="Times New Roman" panose="02020603050405020304" pitchFamily="18" charset="0"/>
              </a:rPr>
              <a:t>%).</a:t>
            </a:r>
          </a:p>
          <a:p>
            <a:pPr algn="just"/>
            <a:r>
              <a:rPr lang="uk-UA" sz="1400" dirty="0" smtClean="0">
                <a:solidFill>
                  <a:schemeClr val="tx1"/>
                </a:solidFill>
                <a:latin typeface="Century" panose="02040604050505020304" pitchFamily="18" charset="0"/>
                <a:cs typeface="Times New Roman" panose="02020603050405020304" pitchFamily="18" charset="0"/>
              </a:rPr>
              <a:t>          Враховуючи нинішні складні умови, які переживає вся країна, понаднормову працю та наявність багатьох складнощів під час організації освітнього процесу, учителі не повинні забувати піклуватися про себе. Зокрема відпочинок − це перша сходинка до психологічної та фізичної стійкості педагогів. Учителі можуть ефективно працювати, підтримувати інших учасників освітнього процесу лише тоді, коли самі мають достатньо внутрішнього ресурсу. На жаль, більшість опитаних стверджує (67,7%), що їм не вистачає часу для відпочинку та відновлення сил після закінчення робочого дня. Лише третині (32,3%) вдається це робити. Педагоги, котрі все-таки знаходять час для відпочинку, проводять здебільшого його пасивно</a:t>
            </a:r>
            <a:r>
              <a:rPr lang="ru-RU" sz="1400" dirty="0" smtClean="0">
                <a:solidFill>
                  <a:schemeClr val="tx1"/>
                </a:solidFill>
                <a:latin typeface="Century" panose="02040604050505020304" pitchFamily="18" charset="0"/>
                <a:cs typeface="Times New Roman" panose="02020603050405020304" pitchFamily="18" charset="0"/>
              </a:rPr>
              <a:t>: 40,3% </a:t>
            </a:r>
            <a:r>
              <a:rPr lang="uk-UA" sz="1400" dirty="0" smtClean="0">
                <a:solidFill>
                  <a:schemeClr val="tx1"/>
                </a:solidFill>
                <a:latin typeface="Century" panose="02040604050505020304" pitchFamily="18" charset="0"/>
                <a:cs typeface="Times New Roman" panose="02020603050405020304" pitchFamily="18" charset="0"/>
              </a:rPr>
              <a:t>опитаних надають перевагу перегляду соціальних мережах та спілкуванню у них, більше третини переглядають фільми та серіали (38,7%), читають книги (36%), готують улюблені страви (34,3%). Лише кожен десятий (13,1%) займається </a:t>
            </a:r>
            <a:r>
              <a:rPr lang="ru-RU" sz="1400" dirty="0" smtClean="0">
                <a:solidFill>
                  <a:schemeClr val="tx1"/>
                </a:solidFill>
                <a:latin typeface="Century" panose="02040604050505020304" pitchFamily="18" charset="0"/>
                <a:cs typeface="Times New Roman" panose="02020603050405020304" pitchFamily="18" charset="0"/>
              </a:rPr>
              <a:t>спортом. Але педагоги прагнуть </a:t>
            </a:r>
            <a:r>
              <a:rPr lang="ru-RU" sz="1400" dirty="0" err="1" smtClean="0">
                <a:solidFill>
                  <a:schemeClr val="tx1"/>
                </a:solidFill>
                <a:latin typeface="Century" panose="02040604050505020304" pitchFamily="18" charset="0"/>
                <a:cs typeface="Times New Roman" panose="02020603050405020304" pitchFamily="18" charset="0"/>
              </a:rPr>
              <a:t>проводити</a:t>
            </a:r>
            <a:r>
              <a:rPr lang="ru-RU" sz="1400" dirty="0" smtClean="0">
                <a:solidFill>
                  <a:schemeClr val="tx1"/>
                </a:solidFill>
                <a:latin typeface="Century" panose="02040604050505020304" pitchFamily="18" charset="0"/>
                <a:cs typeface="Times New Roman" panose="02020603050405020304" pitchFamily="18" charset="0"/>
              </a:rPr>
              <a:t> </a:t>
            </a:r>
            <a:r>
              <a:rPr lang="ru-RU" sz="1400" dirty="0" err="1" smtClean="0">
                <a:solidFill>
                  <a:schemeClr val="tx1"/>
                </a:solidFill>
                <a:latin typeface="Century" panose="02040604050505020304" pitchFamily="18" charset="0"/>
                <a:cs typeface="Times New Roman" panose="02020603050405020304" pitchFamily="18" charset="0"/>
              </a:rPr>
              <a:t>своє</a:t>
            </a:r>
            <a:r>
              <a:rPr lang="ru-RU" sz="1400" dirty="0" smtClean="0">
                <a:solidFill>
                  <a:schemeClr val="tx1"/>
                </a:solidFill>
                <a:latin typeface="Century" panose="02040604050505020304" pitchFamily="18" charset="0"/>
                <a:cs typeface="Times New Roman" panose="02020603050405020304" pitchFamily="18" charset="0"/>
              </a:rPr>
              <a:t> </a:t>
            </a:r>
            <a:r>
              <a:rPr lang="ru-RU" sz="1400" dirty="0" err="1" smtClean="0">
                <a:solidFill>
                  <a:schemeClr val="tx1"/>
                </a:solidFill>
                <a:latin typeface="Century" panose="02040604050505020304" pitchFamily="18" charset="0"/>
                <a:cs typeface="Times New Roman" panose="02020603050405020304" pitchFamily="18" charset="0"/>
              </a:rPr>
              <a:t>дозвілля</a:t>
            </a:r>
            <a:r>
              <a:rPr lang="ru-RU" sz="1400" dirty="0" smtClean="0">
                <a:solidFill>
                  <a:schemeClr val="tx1"/>
                </a:solidFill>
                <a:latin typeface="Century" panose="02040604050505020304" pitchFamily="18" charset="0"/>
                <a:cs typeface="Times New Roman" panose="02020603050405020304" pitchFamily="18" charset="0"/>
              </a:rPr>
              <a:t> </a:t>
            </a:r>
            <a:r>
              <a:rPr lang="uk-UA" sz="1400" dirty="0" smtClean="0">
                <a:solidFill>
                  <a:schemeClr val="tx1"/>
                </a:solidFill>
                <a:latin typeface="Century" panose="02040604050505020304" pitchFamily="18" charset="0"/>
                <a:cs typeface="Times New Roman" panose="02020603050405020304" pitchFamily="18" charset="0"/>
              </a:rPr>
              <a:t>більш активно, цікаво та пізнавально. </a:t>
            </a:r>
            <a:r>
              <a:rPr lang="ru-RU" sz="1400" dirty="0" smtClean="0">
                <a:solidFill>
                  <a:schemeClr val="tx1"/>
                </a:solidFill>
                <a:latin typeface="Century" panose="02040604050505020304" pitchFamily="18" charset="0"/>
                <a:cs typeface="Times New Roman" panose="02020603050405020304" pitchFamily="18" charset="0"/>
              </a:rPr>
              <a:t>Серед списку бажаних способів проведення </a:t>
            </a:r>
            <a:r>
              <a:rPr lang="uk-UA" sz="1400" dirty="0" smtClean="0">
                <a:solidFill>
                  <a:schemeClr val="tx1"/>
                </a:solidFill>
                <a:latin typeface="Century" panose="02040604050505020304" pitchFamily="18" charset="0"/>
                <a:cs typeface="Times New Roman" panose="02020603050405020304" pitchFamily="18" charset="0"/>
              </a:rPr>
              <a:t>вільного часу в пріоритеті прогулянки на свіжому повітрі </a:t>
            </a:r>
            <a:r>
              <a:rPr lang="ru-RU" sz="1400" dirty="0" smtClean="0">
                <a:solidFill>
                  <a:schemeClr val="tx1"/>
                </a:solidFill>
                <a:latin typeface="Century" panose="02040604050505020304" pitchFamily="18" charset="0"/>
                <a:cs typeface="Times New Roman" panose="02020603050405020304" pitchFamily="18" charset="0"/>
              </a:rPr>
              <a:t>(66,3%). Кожен </a:t>
            </a:r>
            <a:r>
              <a:rPr lang="uk-UA" sz="1400" dirty="0" smtClean="0">
                <a:solidFill>
                  <a:schemeClr val="tx1"/>
                </a:solidFill>
                <a:latin typeface="Century" panose="02040604050505020304" pitchFamily="18" charset="0"/>
                <a:cs typeface="Times New Roman" panose="02020603050405020304" pitchFamily="18" charset="0"/>
              </a:rPr>
              <a:t>другий опитаний прагне займатися хобі (56%), читати книги (52,1%), займатися </a:t>
            </a:r>
            <a:r>
              <a:rPr lang="ru-RU" sz="1400" dirty="0" smtClean="0">
                <a:solidFill>
                  <a:schemeClr val="tx1"/>
                </a:solidFill>
                <a:latin typeface="Century" panose="02040604050505020304" pitchFamily="18" charset="0"/>
                <a:cs typeface="Times New Roman" panose="02020603050405020304" pitchFamily="18" charset="0"/>
              </a:rPr>
              <a:t>спортом (49%). </a:t>
            </a:r>
            <a:endParaRPr lang="uk-UA" sz="1600" dirty="0" smtClean="0">
              <a:solidFill>
                <a:schemeClr val="tx1"/>
              </a:solidFill>
              <a:latin typeface="Century" panose="02040604050505020304" pitchFamily="18" charset="0"/>
              <a:cs typeface="Times New Roman" panose="02020603050405020304" pitchFamily="18" charset="0"/>
            </a:endParaRPr>
          </a:p>
          <a:p>
            <a:pPr algn="just"/>
            <a:endParaRPr lang="uk-UA" sz="1600" b="1" dirty="0" smtClean="0">
              <a:solidFill>
                <a:schemeClr val="tx1"/>
              </a:solidFill>
              <a:latin typeface="Century" panose="020406040505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xmlns="" id="{216CB302-CA55-E903-9493-89826C51495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759" t="12311" r="11244" b="44467"/>
          <a:stretch/>
        </p:blipFill>
        <p:spPr>
          <a:xfrm>
            <a:off x="-6076" y="78287"/>
            <a:ext cx="1201068" cy="458977"/>
          </a:xfrm>
          <a:prstGeom prst="rect">
            <a:avLst/>
          </a:prstGeom>
        </p:spPr>
      </p:pic>
    </p:spTree>
    <p:extLst>
      <p:ext uri="{BB962C8B-B14F-4D97-AF65-F5344CB8AC3E}">
        <p14:creationId xmlns:p14="http://schemas.microsoft.com/office/powerpoint/2010/main" val="13342597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537264"/>
            <a:ext cx="9905999" cy="6320736"/>
          </a:xfrm>
          <a:prstGeom prst="rect">
            <a:avLst/>
          </a:prstGeom>
          <a:solidFill>
            <a:schemeClr val="accent1">
              <a:lumMod val="40000"/>
              <a:lumOff val="6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smtClean="0"/>
          </a:p>
        </p:txBody>
      </p:sp>
      <p:sp>
        <p:nvSpPr>
          <p:cNvPr id="8" name="Прямоугольник 7">
            <a:extLst>
              <a:ext uri="{FF2B5EF4-FFF2-40B4-BE49-F238E27FC236}">
                <a16:creationId xmlns:a16="http://schemas.microsoft.com/office/drawing/2014/main" xmlns="" id="{0E82381B-B2D9-4032-8D22-056686E514B6}"/>
              </a:ext>
            </a:extLst>
          </p:cNvPr>
          <p:cNvSpPr/>
          <p:nvPr/>
        </p:nvSpPr>
        <p:spPr>
          <a:xfrm>
            <a:off x="147485" y="633046"/>
            <a:ext cx="9480092" cy="7116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600" b="1" dirty="0" smtClean="0">
                <a:solidFill>
                  <a:schemeClr val="tx1"/>
                </a:solidFill>
                <a:latin typeface="Century" panose="02040604050505020304" pitchFamily="18" charset="0"/>
                <a:cs typeface="Times New Roman" panose="02020603050405020304" pitchFamily="18" charset="0"/>
              </a:rPr>
              <a:t>    </a:t>
            </a:r>
            <a:r>
              <a:rPr lang="uk-UA" sz="1400" b="1" dirty="0" smtClean="0">
                <a:solidFill>
                  <a:schemeClr val="tx1"/>
                </a:solidFill>
                <a:latin typeface="Century" panose="02040604050505020304" pitchFamily="18" charset="0"/>
                <a:cs typeface="Times New Roman" panose="02020603050405020304" pitchFamily="18" charset="0"/>
              </a:rPr>
              <a:t>Варто зазначити, що вчителі </a:t>
            </a:r>
            <a:r>
              <a:rPr lang="uk-UA" sz="1400" b="1" dirty="0">
                <a:solidFill>
                  <a:schemeClr val="tx1"/>
                </a:solidFill>
                <a:latin typeface="Century" panose="02040604050505020304" pitchFamily="18" charset="0"/>
                <a:cs typeface="Times New Roman" panose="02020603050405020304" pitchFamily="18" charset="0"/>
              </a:rPr>
              <a:t>можуть надавати підтримку учням </a:t>
            </a:r>
            <a:r>
              <a:rPr lang="ru-RU" sz="1400" b="1" dirty="0">
                <a:solidFill>
                  <a:schemeClr val="tx1"/>
                </a:solidFill>
                <a:latin typeface="Century" panose="02040604050505020304" pitchFamily="18" charset="0"/>
                <a:cs typeface="Times New Roman" panose="02020603050405020304" pitchFamily="18" charset="0"/>
              </a:rPr>
              <a:t>та </a:t>
            </a:r>
            <a:r>
              <a:rPr lang="ru-RU" sz="1400" b="1" dirty="0" smtClean="0">
                <a:solidFill>
                  <a:schemeClr val="tx1"/>
                </a:solidFill>
                <a:latin typeface="Century" panose="02040604050505020304" pitchFamily="18" charset="0"/>
                <a:cs typeface="Times New Roman" panose="02020603050405020304" pitchFamily="18" charset="0"/>
              </a:rPr>
              <a:t>батькам </a:t>
            </a:r>
            <a:r>
              <a:rPr lang="uk-UA" sz="1400" b="1" dirty="0" smtClean="0">
                <a:solidFill>
                  <a:schemeClr val="tx1"/>
                </a:solidFill>
                <a:latin typeface="Century" panose="02040604050505020304" pitchFamily="18" charset="0"/>
                <a:cs typeface="Times New Roman" panose="02020603050405020304" pitchFamily="18" charset="0"/>
              </a:rPr>
              <a:t>тільки тоді, коли відновлять власний ресурс та попіклуються про себе</a:t>
            </a:r>
            <a:r>
              <a:rPr lang="ru-RU" sz="1400" b="1" dirty="0" smtClean="0">
                <a:solidFill>
                  <a:schemeClr val="tx1"/>
                </a:solidFill>
                <a:latin typeface="Century" panose="02040604050505020304" pitchFamily="18" charset="0"/>
                <a:cs typeface="Times New Roman" panose="02020603050405020304" pitchFamily="18" charset="0"/>
              </a:rPr>
              <a:t>. А особливо </a:t>
            </a:r>
            <a:r>
              <a:rPr lang="uk-UA" sz="1400" b="1" dirty="0" smtClean="0">
                <a:solidFill>
                  <a:schemeClr val="tx1"/>
                </a:solidFill>
                <a:latin typeface="Century" panose="02040604050505020304" pitchFamily="18" charset="0"/>
                <a:cs typeface="Times New Roman" panose="02020603050405020304" pitchFamily="18" charset="0"/>
              </a:rPr>
              <a:t>психологічна підтримка учнів надзвичайно важлива у воєнний час, адже учням необхідно відчувати </a:t>
            </a:r>
            <a:r>
              <a:rPr lang="ru-RU" sz="1400" b="1" dirty="0" smtClean="0">
                <a:solidFill>
                  <a:schemeClr val="tx1"/>
                </a:solidFill>
                <a:latin typeface="Century" panose="02040604050505020304" pitchFamily="18" charset="0"/>
                <a:cs typeface="Times New Roman" panose="02020603050405020304" pitchFamily="18" charset="0"/>
              </a:rPr>
              <a:t>себе </a:t>
            </a:r>
            <a:r>
              <a:rPr lang="ru-RU" sz="1400" b="1" dirty="0">
                <a:solidFill>
                  <a:schemeClr val="tx1"/>
                </a:solidFill>
                <a:latin typeface="Century" panose="02040604050505020304" pitchFamily="18" charset="0"/>
                <a:cs typeface="Times New Roman" panose="02020603050405020304" pitchFamily="18" charset="0"/>
              </a:rPr>
              <a:t>у безпеці. </a:t>
            </a:r>
            <a:endParaRPr lang="ru-RU" sz="1400" b="1" dirty="0" smtClean="0">
              <a:solidFill>
                <a:schemeClr val="tx1"/>
              </a:solidFill>
              <a:latin typeface="Century" panose="02040604050505020304" pitchFamily="18" charset="0"/>
              <a:cs typeface="Times New Roman" panose="02020603050405020304" pitchFamily="18" charset="0"/>
            </a:endParaRPr>
          </a:p>
          <a:p>
            <a:pPr algn="just"/>
            <a:r>
              <a:rPr lang="uk-UA" sz="1400" dirty="0" smtClean="0">
                <a:solidFill>
                  <a:schemeClr val="tx1"/>
                </a:solidFill>
                <a:latin typeface="Century" panose="02040604050505020304" pitchFamily="18" charset="0"/>
                <a:cs typeface="Times New Roman" panose="02020603050405020304" pitchFamily="18" charset="0"/>
              </a:rPr>
              <a:t>Більшість педагогів надають </a:t>
            </a:r>
            <a:r>
              <a:rPr lang="uk-UA" sz="1400" dirty="0">
                <a:solidFill>
                  <a:schemeClr val="tx1"/>
                </a:solidFill>
                <a:latin typeface="Century" panose="02040604050505020304" pitchFamily="18" charset="0"/>
                <a:cs typeface="Times New Roman" panose="02020603050405020304" pitchFamily="18" charset="0"/>
              </a:rPr>
              <a:t>психологічну підтримку </a:t>
            </a:r>
            <a:r>
              <a:rPr lang="uk-UA" sz="1400" dirty="0" smtClean="0">
                <a:solidFill>
                  <a:schemeClr val="tx1"/>
                </a:solidFill>
                <a:latin typeface="Century" panose="02040604050505020304" pitchFamily="18" charset="0"/>
                <a:cs typeface="Times New Roman" panose="02020603050405020304" pitchFamily="18" charset="0"/>
              </a:rPr>
              <a:t>учням (</a:t>
            </a:r>
            <a:r>
              <a:rPr lang="uk-UA" sz="1400" dirty="0">
                <a:solidFill>
                  <a:schemeClr val="tx1"/>
                </a:solidFill>
                <a:latin typeface="Century" panose="02040604050505020304" pitchFamily="18" charset="0"/>
                <a:cs typeface="Times New Roman" panose="02020603050405020304" pitchFamily="18" charset="0"/>
              </a:rPr>
              <a:t>92,1%) </a:t>
            </a:r>
            <a:r>
              <a:rPr lang="uk-UA" sz="1400" dirty="0" smtClean="0">
                <a:solidFill>
                  <a:schemeClr val="tx1"/>
                </a:solidFill>
                <a:latin typeface="Century" panose="02040604050505020304" pitchFamily="18" charset="0"/>
                <a:cs typeface="Times New Roman" panose="02020603050405020304" pitchFamily="18" charset="0"/>
              </a:rPr>
              <a:t>та батькам (70,6%) </a:t>
            </a:r>
            <a:r>
              <a:rPr lang="uk-UA" sz="1400" dirty="0">
                <a:solidFill>
                  <a:schemeClr val="tx1"/>
                </a:solidFill>
                <a:latin typeface="Century" panose="02040604050505020304" pitchFamily="18" charset="0"/>
                <a:cs typeface="Times New Roman" panose="02020603050405020304" pitchFamily="18" charset="0"/>
              </a:rPr>
              <a:t>з початку нового навчального </a:t>
            </a:r>
            <a:r>
              <a:rPr lang="uk-UA" sz="1400" dirty="0" smtClean="0">
                <a:solidFill>
                  <a:schemeClr val="tx1"/>
                </a:solidFill>
                <a:latin typeface="Century" panose="02040604050505020304" pitchFamily="18" charset="0"/>
                <a:cs typeface="Times New Roman" panose="02020603050405020304" pitchFamily="18" charset="0"/>
              </a:rPr>
              <a:t>року, надсилають учням (73,3%) та батькам (63,6%) актуальну </a:t>
            </a:r>
            <a:r>
              <a:rPr lang="uk-UA" sz="1400" dirty="0">
                <a:solidFill>
                  <a:schemeClr val="tx1"/>
                </a:solidFill>
                <a:latin typeface="Century" panose="02040604050505020304" pitchFamily="18" charset="0"/>
                <a:cs typeface="Times New Roman" panose="02020603050405020304" pitchFamily="18" charset="0"/>
              </a:rPr>
              <a:t>інформацію, котра стосується насамперед безпечної поведінки в умовах воєнного </a:t>
            </a:r>
            <a:r>
              <a:rPr lang="uk-UA" sz="1400" dirty="0" smtClean="0">
                <a:solidFill>
                  <a:schemeClr val="tx1"/>
                </a:solidFill>
                <a:latin typeface="Century" panose="02040604050505020304" pitchFamily="18" charset="0"/>
                <a:cs typeface="Times New Roman" panose="02020603050405020304" pitchFamily="18" charset="0"/>
              </a:rPr>
              <a:t>стану та інших аспектів організації освітнього процесу. Дві </a:t>
            </a:r>
            <a:r>
              <a:rPr lang="uk-UA" sz="1400" dirty="0">
                <a:solidFill>
                  <a:schemeClr val="tx1"/>
                </a:solidFill>
                <a:latin typeface="Century" panose="02040604050505020304" pitchFamily="18" charset="0"/>
                <a:cs typeface="Times New Roman" panose="02020603050405020304" pitchFamily="18" charset="0"/>
              </a:rPr>
              <a:t>третини учителів (67,9%) спілкуються в чаті, відповідаючи на запитання учнів, котрі їх хвилюють. </a:t>
            </a:r>
            <a:r>
              <a:rPr lang="uk-UA" sz="1400" dirty="0" smtClean="0">
                <a:solidFill>
                  <a:schemeClr val="tx1"/>
                </a:solidFill>
                <a:latin typeface="Century" panose="02040604050505020304" pitchFamily="18" charset="0"/>
                <a:cs typeface="Times New Roman" panose="02020603050405020304" pitchFamily="18" charset="0"/>
              </a:rPr>
              <a:t>Педагоги теж потребують підтримки, проте не від усіх учасників освітнього процесу вони її отримують повною мірою. Найбільше </a:t>
            </a:r>
            <a:r>
              <a:rPr lang="uk-UA" sz="1400" dirty="0">
                <a:solidFill>
                  <a:schemeClr val="tx1"/>
                </a:solidFill>
                <a:latin typeface="Century" panose="02040604050505020304" pitchFamily="18" charset="0"/>
                <a:cs typeface="Times New Roman" panose="02020603050405020304" pitchFamily="18" charset="0"/>
              </a:rPr>
              <a:t>підтримки отримують від адміністрації закладу та колег: відповідно 62,5% та 59,5% опитаних стверджують, що ці суб’єкти освітнього процесу надають їм підтримку повною мірою, третина оцінює цю підтримку як часткову. Учителі найменше </a:t>
            </a:r>
            <a:r>
              <a:rPr lang="uk-UA" sz="1400" dirty="0" smtClean="0">
                <a:solidFill>
                  <a:schemeClr val="tx1"/>
                </a:solidFill>
                <a:latin typeface="Century" panose="02040604050505020304" pitchFamily="18" charset="0"/>
                <a:cs typeface="Times New Roman" panose="02020603050405020304" pitchFamily="18" charset="0"/>
              </a:rPr>
              <a:t>відчувають підтримку </a:t>
            </a:r>
            <a:r>
              <a:rPr lang="uk-UA" sz="1400" dirty="0">
                <a:solidFill>
                  <a:schemeClr val="tx1"/>
                </a:solidFill>
                <a:latin typeface="Century" panose="02040604050505020304" pitchFamily="18" charset="0"/>
                <a:cs typeface="Times New Roman" panose="02020603050405020304" pitchFamily="18" charset="0"/>
              </a:rPr>
              <a:t>від </a:t>
            </a:r>
            <a:r>
              <a:rPr lang="uk-UA" sz="1400" dirty="0" smtClean="0">
                <a:solidFill>
                  <a:schemeClr val="tx1"/>
                </a:solidFill>
                <a:latin typeface="Century" panose="02040604050505020304" pitchFamily="18" charset="0"/>
                <a:cs typeface="Times New Roman" panose="02020603050405020304" pitchFamily="18" charset="0"/>
              </a:rPr>
              <a:t>батьків учнів: </a:t>
            </a:r>
            <a:r>
              <a:rPr lang="uk-UA" sz="1400" dirty="0">
                <a:solidFill>
                  <a:schemeClr val="tx1"/>
                </a:solidFill>
                <a:latin typeface="Century" panose="02040604050505020304" pitchFamily="18" charset="0"/>
                <a:cs typeface="Times New Roman" panose="02020603050405020304" pitchFamily="18" charset="0"/>
              </a:rPr>
              <a:t>16,9% опитаних декларують її відсутність взагалі, 55,6% − вважають цю підтримку недостатньою. </a:t>
            </a:r>
            <a:endParaRPr lang="uk-UA" sz="1400" dirty="0" smtClean="0">
              <a:solidFill>
                <a:schemeClr val="tx1"/>
              </a:solidFill>
              <a:latin typeface="Century" panose="02040604050505020304" pitchFamily="18" charset="0"/>
              <a:cs typeface="Times New Roman" panose="02020603050405020304" pitchFamily="18" charset="0"/>
            </a:endParaRPr>
          </a:p>
          <a:p>
            <a:pPr algn="just"/>
            <a:r>
              <a:rPr lang="uk-UA" sz="1400" b="1" dirty="0" smtClean="0">
                <a:solidFill>
                  <a:schemeClr val="tx1"/>
                </a:solidFill>
                <a:latin typeface="Century" panose="02040604050505020304" pitchFamily="18" charset="0"/>
                <a:cs typeface="Times New Roman" panose="02020603050405020304" pitchFamily="18" charset="0"/>
              </a:rPr>
              <a:t>Враховуючи отримані результати щодо психоемоційного стану, учителям рекомендуємо:</a:t>
            </a:r>
            <a:endParaRPr lang="uk-UA" sz="14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ü"/>
            </a:pPr>
            <a:r>
              <a:rPr lang="uk-UA" sz="1400" dirty="0" smtClean="0">
                <a:solidFill>
                  <a:schemeClr val="tx1"/>
                </a:solidFill>
                <a:latin typeface="Century" panose="02040604050505020304" pitchFamily="18" charset="0"/>
                <a:cs typeface="Times New Roman" panose="02020603050405020304" pitchFamily="18" charset="0"/>
              </a:rPr>
              <a:t>розставляти пріоритети та ставити чіткі цілі. Кожного дня або тижня слід скласти перелік завдань для виконання (не більше десяти) та намагатися чітко їх дотримуватися;</a:t>
            </a:r>
          </a:p>
          <a:p>
            <a:pPr marL="285750" indent="-285750" algn="just">
              <a:buFont typeface="Wingdings" panose="05000000000000000000" pitchFamily="2" charset="2"/>
              <a:buChar char="ü"/>
            </a:pPr>
            <a:r>
              <a:rPr lang="uk-UA" sz="1400" dirty="0" smtClean="0">
                <a:solidFill>
                  <a:schemeClr val="tx1"/>
                </a:solidFill>
                <a:latin typeface="Century" panose="02040604050505020304" pitchFamily="18" charset="0"/>
                <a:cs typeface="Times New Roman" panose="02020603050405020304" pitchFamily="18" charset="0"/>
              </a:rPr>
              <a:t>знаходити </a:t>
            </a:r>
            <a:r>
              <a:rPr lang="uk-UA" sz="1400" dirty="0">
                <a:solidFill>
                  <a:schemeClr val="tx1"/>
                </a:solidFill>
                <a:latin typeface="Century" panose="02040604050505020304" pitchFamily="18" charset="0"/>
                <a:cs typeface="Times New Roman" panose="02020603050405020304" pitchFamily="18" charset="0"/>
              </a:rPr>
              <a:t>час для відпочинку та відновлення сил після закінчення робочого </a:t>
            </a:r>
            <a:r>
              <a:rPr lang="uk-UA" sz="1400" dirty="0" smtClean="0">
                <a:solidFill>
                  <a:schemeClr val="tx1"/>
                </a:solidFill>
                <a:latin typeface="Century" panose="02040604050505020304" pitchFamily="18" charset="0"/>
                <a:cs typeface="Times New Roman" panose="02020603050405020304" pitchFamily="18" charset="0"/>
              </a:rPr>
              <a:t>дня;</a:t>
            </a:r>
          </a:p>
          <a:p>
            <a:pPr marL="285750" indent="-285750" algn="just">
              <a:buFont typeface="Wingdings" panose="05000000000000000000" pitchFamily="2" charset="2"/>
              <a:buChar char="ü"/>
            </a:pPr>
            <a:r>
              <a:rPr lang="uk-UA" sz="1400" dirty="0" smtClean="0">
                <a:solidFill>
                  <a:schemeClr val="tx1"/>
                </a:solidFill>
                <a:latin typeface="Century" panose="02040604050505020304" pitchFamily="18" charset="0"/>
                <a:cs typeface="Times New Roman" panose="02020603050405020304" pitchFamily="18" charset="0"/>
              </a:rPr>
              <a:t>визначити та використовувати ефективні ресурси для відновлення. Заняття творчістю, читання, музика, спілкування, прогулянки на природі  - ефективні способи відновлення психоемоційного стану </a:t>
            </a:r>
            <a:r>
              <a:rPr lang="ru-RU" sz="1400" dirty="0" smtClean="0">
                <a:solidFill>
                  <a:schemeClr val="tx1"/>
                </a:solidFill>
                <a:latin typeface="Century" panose="02040604050505020304" pitchFamily="18" charset="0"/>
                <a:cs typeface="Times New Roman" panose="02020603050405020304" pitchFamily="18" charset="0"/>
              </a:rPr>
              <a:t>.</a:t>
            </a:r>
          </a:p>
          <a:p>
            <a:pPr marL="285750" indent="-285750" algn="just">
              <a:buFont typeface="Wingdings" panose="05000000000000000000" pitchFamily="2" charset="2"/>
              <a:buChar char="ü"/>
            </a:pPr>
            <a:r>
              <a:rPr lang="uk-UA" sz="1400" dirty="0" smtClean="0">
                <a:solidFill>
                  <a:schemeClr val="tx1"/>
                </a:solidFill>
                <a:latin typeface="Century" panose="02040604050505020304" pitchFamily="18" charset="0"/>
                <a:cs typeface="Times New Roman" panose="02020603050405020304" pitchFamily="18" charset="0"/>
              </a:rPr>
              <a:t>комунікація з колегами надзвичайно важлива, варто сформувати коло своїх професійних контактів, долучатися до професійних спільнот та платформ обміну досвідом</a:t>
            </a:r>
            <a:r>
              <a:rPr lang="ru-RU" sz="1400" dirty="0" smtClean="0">
                <a:solidFill>
                  <a:schemeClr val="tx1"/>
                </a:solidFill>
                <a:latin typeface="Century" panose="02040604050505020304" pitchFamily="18" charset="0"/>
                <a:cs typeface="Times New Roman" panose="02020603050405020304" pitchFamily="18" charset="0"/>
              </a:rPr>
              <a:t>.</a:t>
            </a:r>
          </a:p>
          <a:p>
            <a:pPr marL="285750" indent="-285750" algn="just">
              <a:buFont typeface="Wingdings" panose="05000000000000000000" pitchFamily="2" charset="2"/>
              <a:buChar char="ü"/>
            </a:pPr>
            <a:r>
              <a:rPr lang="ru-RU" sz="1400" dirty="0" err="1">
                <a:solidFill>
                  <a:schemeClr val="tx1"/>
                </a:solidFill>
                <a:latin typeface="Century" panose="02040604050505020304" pitchFamily="18" charset="0"/>
                <a:cs typeface="Times New Roman" panose="02020603050405020304" pitchFamily="18" charset="0"/>
              </a:rPr>
              <a:t>звертати</a:t>
            </a:r>
            <a:r>
              <a:rPr lang="ru-RU" sz="1400" dirty="0">
                <a:solidFill>
                  <a:schemeClr val="tx1"/>
                </a:solidFill>
                <a:latin typeface="Century" panose="02040604050505020304" pitchFamily="18" charset="0"/>
                <a:cs typeface="Times New Roman" panose="02020603050405020304" pitchFamily="18" charset="0"/>
              </a:rPr>
              <a:t> </a:t>
            </a:r>
            <a:r>
              <a:rPr lang="ru-RU" sz="1400" dirty="0" err="1">
                <a:solidFill>
                  <a:schemeClr val="tx1"/>
                </a:solidFill>
                <a:latin typeface="Century" panose="02040604050505020304" pitchFamily="18" charset="0"/>
                <a:cs typeface="Times New Roman" panose="02020603050405020304" pitchFamily="18" charset="0"/>
              </a:rPr>
              <a:t>увагу</a:t>
            </a:r>
            <a:r>
              <a:rPr lang="ru-RU" sz="1400" dirty="0">
                <a:solidFill>
                  <a:schemeClr val="tx1"/>
                </a:solidFill>
                <a:latin typeface="Century" panose="02040604050505020304" pitchFamily="18" charset="0"/>
                <a:cs typeface="Times New Roman" panose="02020603050405020304" pitchFamily="18" charset="0"/>
              </a:rPr>
              <a:t> на </a:t>
            </a:r>
            <a:r>
              <a:rPr lang="ru-RU" sz="1400" dirty="0" err="1">
                <a:solidFill>
                  <a:schemeClr val="tx1"/>
                </a:solidFill>
                <a:latin typeface="Century" panose="02040604050505020304" pitchFamily="18" charset="0"/>
                <a:cs typeface="Times New Roman" panose="02020603050405020304" pitchFamily="18" charset="0"/>
              </a:rPr>
              <a:t>свій</a:t>
            </a:r>
            <a:r>
              <a:rPr lang="ru-RU" sz="1400" dirty="0">
                <a:solidFill>
                  <a:schemeClr val="tx1"/>
                </a:solidFill>
                <a:latin typeface="Century" panose="02040604050505020304" pitchFamily="18" charset="0"/>
                <a:cs typeface="Times New Roman" panose="02020603050405020304" pitchFamily="18" charset="0"/>
              </a:rPr>
              <a:t> </a:t>
            </a:r>
            <a:r>
              <a:rPr lang="ru-RU" sz="1400" dirty="0" err="1">
                <a:solidFill>
                  <a:schemeClr val="tx1"/>
                </a:solidFill>
                <a:latin typeface="Century" panose="02040604050505020304" pitchFamily="18" charset="0"/>
                <a:cs typeface="Times New Roman" panose="02020603050405020304" pitchFamily="18" charset="0"/>
              </a:rPr>
              <a:t>психоемоційний</a:t>
            </a:r>
            <a:r>
              <a:rPr lang="ru-RU" sz="1400" dirty="0">
                <a:solidFill>
                  <a:schemeClr val="tx1"/>
                </a:solidFill>
                <a:latin typeface="Century" panose="02040604050505020304" pitchFamily="18" charset="0"/>
                <a:cs typeface="Times New Roman" panose="02020603050405020304" pitchFamily="18" charset="0"/>
              </a:rPr>
              <a:t> </a:t>
            </a:r>
            <a:r>
              <a:rPr lang="ru-RU" sz="1400" dirty="0" smtClean="0">
                <a:solidFill>
                  <a:schemeClr val="tx1"/>
                </a:solidFill>
                <a:latin typeface="Century" panose="02040604050505020304" pitchFamily="18" charset="0"/>
                <a:cs typeface="Times New Roman" panose="02020603050405020304" pitchFamily="18" charset="0"/>
              </a:rPr>
              <a:t>стан, за </a:t>
            </a:r>
            <a:r>
              <a:rPr lang="ru-RU" sz="1400" dirty="0" err="1" smtClean="0">
                <a:solidFill>
                  <a:schemeClr val="tx1"/>
                </a:solidFill>
                <a:latin typeface="Century" panose="02040604050505020304" pitchFamily="18" charset="0"/>
                <a:cs typeface="Times New Roman" panose="02020603050405020304" pitchFamily="18" charset="0"/>
              </a:rPr>
              <a:t>необхідності</a:t>
            </a:r>
            <a:r>
              <a:rPr lang="ru-RU" sz="1400" dirty="0" smtClean="0">
                <a:solidFill>
                  <a:schemeClr val="tx1"/>
                </a:solidFill>
                <a:latin typeface="Century" panose="02040604050505020304" pitchFamily="18" charset="0"/>
                <a:cs typeface="Times New Roman" panose="02020603050405020304" pitchFamily="18" charset="0"/>
              </a:rPr>
              <a:t> </a:t>
            </a:r>
            <a:r>
              <a:rPr lang="ru-RU" sz="1400" dirty="0" err="1" smtClean="0">
                <a:solidFill>
                  <a:schemeClr val="tx1"/>
                </a:solidFill>
                <a:latin typeface="Century" panose="02040604050505020304" pitchFamily="18" charset="0"/>
                <a:cs typeface="Times New Roman" panose="02020603050405020304" pitchFamily="18" charset="0"/>
              </a:rPr>
              <a:t>звертатися</a:t>
            </a:r>
            <a:r>
              <a:rPr lang="ru-RU" sz="1400" dirty="0" smtClean="0">
                <a:solidFill>
                  <a:schemeClr val="tx1"/>
                </a:solidFill>
                <a:latin typeface="Century" panose="02040604050505020304" pitchFamily="18" charset="0"/>
                <a:cs typeface="Times New Roman" panose="02020603050405020304" pitchFamily="18" charset="0"/>
              </a:rPr>
              <a:t> за </a:t>
            </a:r>
            <a:r>
              <a:rPr lang="ru-RU" sz="1400" dirty="0" err="1" smtClean="0">
                <a:solidFill>
                  <a:schemeClr val="tx1"/>
                </a:solidFill>
                <a:latin typeface="Century" panose="02040604050505020304" pitchFamily="18" charset="0"/>
                <a:cs typeface="Times New Roman" panose="02020603050405020304" pitchFamily="18" charset="0"/>
              </a:rPr>
              <a:t>допомогою</a:t>
            </a:r>
            <a:r>
              <a:rPr lang="ru-RU" sz="1400" dirty="0" smtClean="0">
                <a:solidFill>
                  <a:schemeClr val="tx1"/>
                </a:solidFill>
                <a:latin typeface="Century" panose="02040604050505020304" pitchFamily="18" charset="0"/>
                <a:cs typeface="Times New Roman" panose="02020603050405020304" pitchFamily="18" charset="0"/>
              </a:rPr>
              <a:t> до </a:t>
            </a:r>
            <a:r>
              <a:rPr lang="ru-RU" sz="1400" dirty="0" err="1" smtClean="0">
                <a:solidFill>
                  <a:schemeClr val="tx1"/>
                </a:solidFill>
                <a:latin typeface="Century" panose="02040604050505020304" pitchFamily="18" charset="0"/>
                <a:cs typeface="Times New Roman" panose="02020603050405020304" pitchFamily="18" charset="0"/>
              </a:rPr>
              <a:t>практичних</a:t>
            </a:r>
            <a:r>
              <a:rPr lang="ru-RU" sz="1400" dirty="0" smtClean="0">
                <a:solidFill>
                  <a:schemeClr val="tx1"/>
                </a:solidFill>
                <a:latin typeface="Century" panose="02040604050505020304" pitchFamily="18" charset="0"/>
                <a:cs typeface="Times New Roman" panose="02020603050405020304" pitchFamily="18" charset="0"/>
              </a:rPr>
              <a:t> </a:t>
            </a:r>
            <a:r>
              <a:rPr lang="ru-RU" sz="1400" dirty="0" err="1" smtClean="0">
                <a:solidFill>
                  <a:schemeClr val="tx1"/>
                </a:solidFill>
                <a:latin typeface="Century" panose="02040604050505020304" pitchFamily="18" charset="0"/>
                <a:cs typeface="Times New Roman" panose="02020603050405020304" pitchFamily="18" charset="0"/>
              </a:rPr>
              <a:t>психологів</a:t>
            </a:r>
            <a:r>
              <a:rPr lang="ru-RU" sz="1400" dirty="0" smtClean="0">
                <a:solidFill>
                  <a:schemeClr val="tx1"/>
                </a:solidFill>
                <a:latin typeface="Century" panose="02040604050505020304" pitchFamily="18" charset="0"/>
                <a:cs typeface="Times New Roman" panose="02020603050405020304" pitchFamily="18" charset="0"/>
              </a:rPr>
              <a:t> </a:t>
            </a:r>
            <a:r>
              <a:rPr lang="ru-RU" sz="1400" dirty="0" err="1" smtClean="0">
                <a:solidFill>
                  <a:schemeClr val="tx1"/>
                </a:solidFill>
                <a:latin typeface="Century" panose="02040604050505020304" pitchFamily="18" charset="0"/>
                <a:cs typeface="Times New Roman" panose="02020603050405020304" pitchFamily="18" charset="0"/>
              </a:rPr>
              <a:t>закладів</a:t>
            </a:r>
            <a:r>
              <a:rPr lang="ru-RU" sz="1400" dirty="0" smtClean="0">
                <a:solidFill>
                  <a:schemeClr val="tx1"/>
                </a:solidFill>
                <a:latin typeface="Century" panose="02040604050505020304" pitchFamily="18" charset="0"/>
                <a:cs typeface="Times New Roman" panose="02020603050405020304" pitchFamily="18" charset="0"/>
              </a:rPr>
              <a:t> </a:t>
            </a:r>
            <a:r>
              <a:rPr lang="ru-RU" sz="1400" dirty="0" err="1" smtClean="0">
                <a:solidFill>
                  <a:schemeClr val="tx1"/>
                </a:solidFill>
                <a:latin typeface="Century" panose="02040604050505020304" pitchFamily="18" charset="0"/>
                <a:cs typeface="Times New Roman" panose="02020603050405020304" pitchFamily="18" charset="0"/>
              </a:rPr>
              <a:t>освіти</a:t>
            </a:r>
            <a:endParaRPr lang="ru-RU" sz="14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ü"/>
            </a:pPr>
            <a:r>
              <a:rPr lang="uk-UA" sz="1400" dirty="0" smtClean="0">
                <a:solidFill>
                  <a:schemeClr val="tx1"/>
                </a:solidFill>
                <a:latin typeface="Century" panose="02040604050505020304" pitchFamily="18" charset="0"/>
                <a:cs typeface="Times New Roman" panose="02020603050405020304" pitchFamily="18" charset="0"/>
              </a:rPr>
              <a:t>більше корисних порад щодо організації освітнього процесу у часи війни читайте у </a:t>
            </a:r>
            <a:r>
              <a:rPr lang="uk-UA" sz="1400" dirty="0">
                <a:solidFill>
                  <a:schemeClr val="tx1"/>
                </a:solidFill>
                <a:latin typeface="Century" panose="02040604050505020304" pitchFamily="18" charset="0"/>
                <a:cs typeface="Times New Roman" panose="02020603050405020304" pitchFamily="18" charset="0"/>
              </a:rPr>
              <a:t>пораднику </a:t>
            </a:r>
            <a:r>
              <a:rPr lang="uk-UA" sz="1400" dirty="0" smtClean="0">
                <a:solidFill>
                  <a:schemeClr val="tx1"/>
                </a:solidFill>
                <a:latin typeface="Century" panose="02040604050505020304" pitchFamily="18" charset="0"/>
                <a:cs typeface="Times New Roman" panose="02020603050405020304" pitchFamily="18" charset="0"/>
              </a:rPr>
              <a:t>освітнього </a:t>
            </a:r>
            <a:r>
              <a:rPr lang="uk-UA" sz="1400" dirty="0" err="1" smtClean="0">
                <a:solidFill>
                  <a:schemeClr val="tx1"/>
                </a:solidFill>
                <a:latin typeface="Century" panose="02040604050505020304" pitchFamily="18" charset="0"/>
                <a:cs typeface="Times New Roman" panose="02020603050405020304" pitchFamily="18" charset="0"/>
              </a:rPr>
              <a:t>проєкту</a:t>
            </a:r>
            <a:r>
              <a:rPr lang="uk-UA" sz="1400" dirty="0" smtClean="0">
                <a:solidFill>
                  <a:schemeClr val="tx1"/>
                </a:solidFill>
                <a:latin typeface="Century" panose="02040604050505020304" pitchFamily="18" charset="0"/>
                <a:cs typeface="Times New Roman" panose="02020603050405020304" pitchFamily="18" charset="0"/>
              </a:rPr>
              <a:t>  </a:t>
            </a:r>
            <a:r>
              <a:rPr lang="en-US" sz="1400" dirty="0">
                <a:solidFill>
                  <a:schemeClr val="tx1"/>
                </a:solidFill>
                <a:latin typeface="Century" panose="02040604050505020304" pitchFamily="18" charset="0"/>
                <a:cs typeface="Times New Roman" panose="02020603050405020304" pitchFamily="18" charset="0"/>
              </a:rPr>
              <a:t>STOP_SEX</a:t>
            </a:r>
            <a:r>
              <a:rPr lang="uk-UA" sz="1400" dirty="0" smtClean="0">
                <a:solidFill>
                  <a:schemeClr val="tx1"/>
                </a:solidFill>
                <a:latin typeface="Century" panose="02040604050505020304" pitchFamily="18" charset="0"/>
                <a:cs typeface="Times New Roman" panose="02020603050405020304" pitchFamily="18" charset="0"/>
              </a:rPr>
              <a:t>ТИНГ:</a:t>
            </a:r>
            <a:endParaRPr lang="uk-UA" sz="1400" b="1" dirty="0" smtClean="0">
              <a:solidFill>
                <a:schemeClr val="tx1"/>
              </a:solidFill>
              <a:latin typeface="Century" panose="02040604050505020304" pitchFamily="18" charset="0"/>
              <a:cs typeface="Times New Roman" panose="02020603050405020304" pitchFamily="18" charset="0"/>
            </a:endParaRPr>
          </a:p>
          <a:p>
            <a:pPr algn="just"/>
            <a:r>
              <a:rPr lang="uk-UA" sz="1400" b="1" dirty="0" smtClean="0">
                <a:solidFill>
                  <a:schemeClr val="tx1"/>
                </a:solidFill>
                <a:latin typeface="Century" panose="02040604050505020304" pitchFamily="18" charset="0"/>
                <a:cs typeface="Times New Roman" panose="02020603050405020304" pitchFamily="18" charset="0"/>
              </a:rPr>
              <a:t>Враховуючи </a:t>
            </a:r>
            <a:r>
              <a:rPr lang="uk-UA" sz="1400" b="1" dirty="0">
                <a:solidFill>
                  <a:schemeClr val="tx1"/>
                </a:solidFill>
                <a:latin typeface="Century" panose="02040604050505020304" pitchFamily="18" charset="0"/>
                <a:cs typeface="Times New Roman" panose="02020603050405020304" pitchFamily="18" charset="0"/>
              </a:rPr>
              <a:t>отримані </a:t>
            </a:r>
            <a:r>
              <a:rPr lang="uk-UA" sz="1400" b="1" dirty="0" smtClean="0">
                <a:solidFill>
                  <a:schemeClr val="tx1"/>
                </a:solidFill>
                <a:latin typeface="Century" panose="02040604050505020304" pitchFamily="18" charset="0"/>
                <a:cs typeface="Times New Roman" panose="02020603050405020304" pitchFamily="18" charset="0"/>
              </a:rPr>
              <a:t>результати, директорам закладів загальної середньої освіти рекомендуємо:</a:t>
            </a:r>
          </a:p>
          <a:p>
            <a:pPr marL="285750" indent="-285750" algn="just">
              <a:buFont typeface="Wingdings" panose="05000000000000000000" pitchFamily="2" charset="2"/>
              <a:buChar char="ü"/>
            </a:pPr>
            <a:r>
              <a:rPr lang="uk-UA" sz="1400" dirty="0" smtClean="0">
                <a:solidFill>
                  <a:schemeClr val="tx1"/>
                </a:solidFill>
                <a:latin typeface="Century" panose="02040604050505020304" pitchFamily="18" charset="0"/>
                <a:cs typeface="Times New Roman" panose="02020603050405020304" pitchFamily="18" charset="0"/>
              </a:rPr>
              <a:t>забезпечити та підтримувати  сприятливий соціально-психологічний клімат у колективі;</a:t>
            </a:r>
          </a:p>
          <a:p>
            <a:pPr marL="285750" indent="-285750" algn="just">
              <a:buFont typeface="Wingdings" panose="05000000000000000000" pitchFamily="2" charset="2"/>
              <a:buChar char="ü"/>
            </a:pPr>
            <a:r>
              <a:rPr lang="uk-UA" sz="1400" dirty="0" smtClean="0">
                <a:solidFill>
                  <a:schemeClr val="tx1"/>
                </a:solidFill>
                <a:latin typeface="Century" panose="02040604050505020304" pitchFamily="18" charset="0"/>
                <a:cs typeface="Times New Roman" panose="02020603050405020304" pitchFamily="18" charset="0"/>
              </a:rPr>
              <a:t>періодично організовувати неформальні зустрічі для колег;</a:t>
            </a:r>
          </a:p>
          <a:p>
            <a:pPr marL="285750" indent="-285750" algn="just">
              <a:buFont typeface="Wingdings" panose="05000000000000000000" pitchFamily="2" charset="2"/>
              <a:buChar char="ü"/>
            </a:pPr>
            <a:r>
              <a:rPr lang="ru-RU" sz="1400" dirty="0" err="1" smtClean="0">
                <a:solidFill>
                  <a:schemeClr val="tx1"/>
                </a:solidFill>
                <a:latin typeface="Century" panose="02040604050505020304" pitchFamily="18" charset="0"/>
                <a:cs typeface="Times New Roman" panose="02020603050405020304" pitchFamily="18" charset="0"/>
              </a:rPr>
              <a:t>організовувати</a:t>
            </a:r>
            <a:r>
              <a:rPr lang="ru-RU" sz="1400" dirty="0" smtClean="0">
                <a:solidFill>
                  <a:schemeClr val="tx1"/>
                </a:solidFill>
                <a:latin typeface="Century" panose="02040604050505020304" pitchFamily="18" charset="0"/>
                <a:cs typeface="Times New Roman" panose="02020603050405020304" pitchFamily="18" charset="0"/>
              </a:rPr>
              <a:t> заходи </a:t>
            </a:r>
            <a:r>
              <a:rPr lang="ru-RU" sz="1400" dirty="0" err="1" smtClean="0">
                <a:solidFill>
                  <a:schemeClr val="tx1"/>
                </a:solidFill>
                <a:latin typeface="Century" panose="02040604050505020304" pitchFamily="18" charset="0"/>
                <a:cs typeface="Times New Roman" panose="02020603050405020304" pitchFamily="18" charset="0"/>
              </a:rPr>
              <a:t>емоційної</a:t>
            </a:r>
            <a:r>
              <a:rPr lang="ru-RU" sz="1400" dirty="0" smtClean="0">
                <a:solidFill>
                  <a:schemeClr val="tx1"/>
                </a:solidFill>
                <a:latin typeface="Century" panose="02040604050505020304" pitchFamily="18" charset="0"/>
                <a:cs typeface="Times New Roman" panose="02020603050405020304" pitchFamily="18" charset="0"/>
              </a:rPr>
              <a:t> </a:t>
            </a:r>
            <a:r>
              <a:rPr lang="ru-RU" sz="1400" dirty="0" err="1" smtClean="0">
                <a:solidFill>
                  <a:schemeClr val="tx1"/>
                </a:solidFill>
                <a:latin typeface="Century" panose="02040604050505020304" pitchFamily="18" charset="0"/>
                <a:cs typeface="Times New Roman" panose="02020603050405020304" pitchFamily="18" charset="0"/>
              </a:rPr>
              <a:t>підтримки</a:t>
            </a:r>
            <a:r>
              <a:rPr lang="ru-RU" sz="1400" dirty="0" smtClean="0">
                <a:solidFill>
                  <a:schemeClr val="tx1"/>
                </a:solidFill>
                <a:latin typeface="Century" panose="02040604050505020304" pitchFamily="18" charset="0"/>
                <a:cs typeface="Times New Roman" panose="02020603050405020304" pitchFamily="18" charset="0"/>
              </a:rPr>
              <a:t> </a:t>
            </a:r>
            <a:r>
              <a:rPr lang="ru-RU" sz="1400" dirty="0" err="1" smtClean="0">
                <a:solidFill>
                  <a:schemeClr val="tx1"/>
                </a:solidFill>
                <a:latin typeface="Century" panose="02040604050505020304" pitchFamily="18" charset="0"/>
                <a:cs typeface="Times New Roman" panose="02020603050405020304" pitchFamily="18" charset="0"/>
              </a:rPr>
              <a:t>педагогів</a:t>
            </a:r>
            <a:r>
              <a:rPr lang="ru-RU" sz="1400" dirty="0" smtClean="0">
                <a:solidFill>
                  <a:schemeClr val="tx1"/>
                </a:solidFill>
                <a:latin typeface="Century" panose="02040604050505020304" pitchFamily="18" charset="0"/>
                <a:cs typeface="Times New Roman" panose="02020603050405020304" pitchFamily="18" charset="0"/>
              </a:rPr>
              <a:t>  </a:t>
            </a:r>
            <a:r>
              <a:rPr lang="ru-RU" sz="1400" dirty="0" err="1" smtClean="0">
                <a:solidFill>
                  <a:schemeClr val="tx1"/>
                </a:solidFill>
                <a:latin typeface="Century" panose="02040604050505020304" pitchFamily="18" charset="0"/>
                <a:cs typeface="Times New Roman" panose="02020603050405020304" pitchFamily="18" charset="0"/>
              </a:rPr>
              <a:t>із</a:t>
            </a:r>
            <a:r>
              <a:rPr lang="ru-RU" sz="1400" dirty="0" smtClean="0">
                <a:solidFill>
                  <a:schemeClr val="tx1"/>
                </a:solidFill>
                <a:latin typeface="Century" panose="02040604050505020304" pitchFamily="18" charset="0"/>
                <a:cs typeface="Times New Roman" panose="02020603050405020304" pitchFamily="18" charset="0"/>
              </a:rPr>
              <a:t> </a:t>
            </a:r>
            <a:r>
              <a:rPr lang="ru-RU" sz="1400" dirty="0" err="1" smtClean="0">
                <a:solidFill>
                  <a:schemeClr val="tx1"/>
                </a:solidFill>
                <a:latin typeface="Century" panose="02040604050505020304" pitchFamily="18" charset="0"/>
                <a:cs typeface="Times New Roman" panose="02020603050405020304" pitchFamily="18" charset="0"/>
              </a:rPr>
              <a:t>залученням</a:t>
            </a:r>
            <a:r>
              <a:rPr lang="ru-RU" sz="1400" dirty="0" smtClean="0">
                <a:solidFill>
                  <a:schemeClr val="tx1"/>
                </a:solidFill>
                <a:latin typeface="Century" panose="02040604050505020304" pitchFamily="18" charset="0"/>
                <a:cs typeface="Times New Roman" panose="02020603050405020304" pitchFamily="18" charset="0"/>
              </a:rPr>
              <a:t> </a:t>
            </a:r>
            <a:r>
              <a:rPr lang="ru-RU" sz="1400" dirty="0" err="1" smtClean="0">
                <a:solidFill>
                  <a:schemeClr val="tx1"/>
                </a:solidFill>
                <a:latin typeface="Century" panose="02040604050505020304" pitchFamily="18" charset="0"/>
                <a:cs typeface="Times New Roman" panose="02020603050405020304" pitchFamily="18" charset="0"/>
              </a:rPr>
              <a:t>практичних</a:t>
            </a:r>
            <a:r>
              <a:rPr lang="ru-RU" sz="1400" dirty="0" smtClean="0">
                <a:solidFill>
                  <a:schemeClr val="tx1"/>
                </a:solidFill>
                <a:latin typeface="Century" panose="02040604050505020304" pitchFamily="18" charset="0"/>
                <a:cs typeface="Times New Roman" panose="02020603050405020304" pitchFamily="18" charset="0"/>
              </a:rPr>
              <a:t> </a:t>
            </a:r>
            <a:r>
              <a:rPr lang="ru-RU" sz="1400" dirty="0" err="1" smtClean="0">
                <a:solidFill>
                  <a:schemeClr val="tx1"/>
                </a:solidFill>
                <a:latin typeface="Century" panose="02040604050505020304" pitchFamily="18" charset="0"/>
                <a:cs typeface="Times New Roman" panose="02020603050405020304" pitchFamily="18" charset="0"/>
              </a:rPr>
              <a:t>психологів</a:t>
            </a:r>
            <a:r>
              <a:rPr lang="uk-UA" sz="1400" dirty="0" smtClean="0">
                <a:solidFill>
                  <a:schemeClr val="tx1"/>
                </a:solidFill>
                <a:latin typeface="Century" panose="02040604050505020304" pitchFamily="18" charset="0"/>
                <a:cs typeface="Times New Roman" panose="02020603050405020304" pitchFamily="18" charset="0"/>
              </a:rPr>
              <a:t>.</a:t>
            </a:r>
          </a:p>
          <a:p>
            <a:pPr algn="just"/>
            <a:endParaRPr lang="uk-UA" sz="1400" dirty="0" smtClean="0">
              <a:solidFill>
                <a:schemeClr val="tx1"/>
              </a:solidFill>
              <a:latin typeface="Century" panose="02040604050505020304" pitchFamily="18" charset="0"/>
              <a:cs typeface="Times New Roman" panose="02020603050405020304" pitchFamily="18" charset="0"/>
            </a:endParaRPr>
          </a:p>
          <a:p>
            <a:pPr algn="just"/>
            <a:endParaRPr lang="uk-UA" sz="1400" dirty="0" smtClean="0">
              <a:solidFill>
                <a:schemeClr val="tx1"/>
              </a:solidFill>
              <a:latin typeface="Century" panose="020406040505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sz="1400" dirty="0" smtClean="0">
              <a:solidFill>
                <a:schemeClr val="tx1"/>
              </a:solidFill>
              <a:latin typeface="Century" panose="02040604050505020304" pitchFamily="18" charset="0"/>
              <a:cs typeface="Times New Roman" panose="02020603050405020304" pitchFamily="18" charset="0"/>
            </a:endParaRPr>
          </a:p>
          <a:p>
            <a:pPr marL="285750" indent="-285750">
              <a:buFont typeface="Wingdings" panose="05000000000000000000" pitchFamily="2" charset="2"/>
              <a:buChar char="v"/>
            </a:pPr>
            <a:endParaRPr lang="uk-UA" sz="1400" dirty="0" smtClean="0">
              <a:solidFill>
                <a:schemeClr val="tx1"/>
              </a:solidFill>
              <a:latin typeface="Century" panose="02040604050505020304" pitchFamily="18" charset="0"/>
              <a:cs typeface="Times New Roman" panose="02020603050405020304" pitchFamily="18" charset="0"/>
            </a:endParaRPr>
          </a:p>
          <a:p>
            <a:endParaRPr lang="uk-UA" sz="2400" dirty="0">
              <a:solidFill>
                <a:schemeClr val="tx1"/>
              </a:solidFill>
              <a:latin typeface="Century" panose="020406040505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xmlns="" id="{216CB302-CA55-E903-9493-89826C51495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759" t="12311" r="11244" b="44467"/>
          <a:stretch/>
        </p:blipFill>
        <p:spPr>
          <a:xfrm>
            <a:off x="0" y="22093"/>
            <a:ext cx="1201068" cy="458977"/>
          </a:xfrm>
          <a:prstGeom prst="rect">
            <a:avLst/>
          </a:prstGeom>
        </p:spPr>
      </p:pic>
      <p:sp>
        <p:nvSpPr>
          <p:cNvPr id="6" name="Rectangle 1"/>
          <p:cNvSpPr>
            <a:spLocks noChangeArrowheads="1"/>
          </p:cNvSpPr>
          <p:nvPr/>
        </p:nvSpPr>
        <p:spPr bwMode="auto">
          <a:xfrm>
            <a:off x="2849240" y="5470394"/>
            <a:ext cx="9881919" cy="276999"/>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rgbClr val="1155CC"/>
                </a:solidFill>
                <a:effectLst/>
                <a:latin typeface="Arial" panose="020B0604020202020204" pitchFamily="34" charset="0"/>
                <a:cs typeface="Arial" panose="020B0604020202020204" pitchFamily="34" charset="0"/>
                <a:hlinkClick r:id="rId3"/>
              </a:rPr>
              <a:t>https://drive.google.com/file/d/1f_u9cCC_n1vfXoYVoNm_9-v-9pg-jaFL/view?usp=sharing</a:t>
            </a:r>
            <a:r>
              <a:rPr kumimoji="0" lang="ru-RU" altLang="ru-RU" sz="1200" b="0" i="0" u="none" strike="noStrike" cap="none" normalizeH="0" baseline="0" dirty="0" smtClean="0">
                <a:ln>
                  <a:noFill/>
                </a:ln>
                <a:solidFill>
                  <a:schemeClr val="tx1"/>
                </a:solidFill>
                <a:effectLst/>
              </a:rPr>
              <a:t> </a:t>
            </a:r>
            <a:endParaRPr kumimoji="0" lang="ru-RU" altLang="ru-RU"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48272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09074" y="81573"/>
            <a:ext cx="7872996" cy="6787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dirty="0" smtClean="0">
                <a:solidFill>
                  <a:schemeClr val="tx1"/>
                </a:solidFill>
                <a:latin typeface="Century" panose="02040604050505020304" pitchFamily="18" charset="0"/>
                <a:cs typeface="Space Grotesk Light" pitchFamily="2" charset="0"/>
              </a:rPr>
              <a:t> ОСВІТНЯ </a:t>
            </a:r>
            <a:r>
              <a:rPr lang="uk-UA" dirty="0">
                <a:solidFill>
                  <a:schemeClr val="tx1"/>
                </a:solidFill>
                <a:latin typeface="Century" panose="02040604050505020304" pitchFamily="18" charset="0"/>
                <a:cs typeface="Space Grotesk Light" pitchFamily="2" charset="0"/>
              </a:rPr>
              <a:t>АГЕНЦІЯ МІСТА </a:t>
            </a:r>
            <a:r>
              <a:rPr lang="uk-UA" dirty="0" smtClean="0">
                <a:solidFill>
                  <a:schemeClr val="tx1"/>
                </a:solidFill>
                <a:latin typeface="Century" panose="02040604050505020304" pitchFamily="18" charset="0"/>
                <a:cs typeface="Space Grotesk Light" pitchFamily="2" charset="0"/>
              </a:rPr>
              <a:t>КИЄВА провела </a:t>
            </a:r>
            <a:r>
              <a:rPr lang="uk-UA" dirty="0">
                <a:solidFill>
                  <a:schemeClr val="tx1"/>
                </a:solidFill>
                <a:latin typeface="Century" panose="02040604050505020304" pitchFamily="18" charset="0"/>
                <a:cs typeface="Space Grotesk Light" pitchFamily="2" charset="0"/>
              </a:rPr>
              <a:t>дослідження </a:t>
            </a:r>
            <a:endParaRPr lang="en-US" dirty="0">
              <a:solidFill>
                <a:schemeClr val="tx1"/>
              </a:solidFill>
              <a:latin typeface="Century" panose="02040604050505020304" pitchFamily="18" charset="0"/>
              <a:cs typeface="Space Grotesk Light" pitchFamily="2" charset="0"/>
            </a:endParaRPr>
          </a:p>
        </p:txBody>
      </p:sp>
      <p:sp>
        <p:nvSpPr>
          <p:cNvPr id="11" name="TextBox 10">
            <a:extLst>
              <a:ext uri="{FF2B5EF4-FFF2-40B4-BE49-F238E27FC236}">
                <a16:creationId xmlns:a16="http://schemas.microsoft.com/office/drawing/2014/main" xmlns="" id="{B725E9DF-4A09-D7AB-D9F5-2848C560B2F7}"/>
              </a:ext>
            </a:extLst>
          </p:cNvPr>
          <p:cNvSpPr txBox="1"/>
          <p:nvPr/>
        </p:nvSpPr>
        <p:spPr>
          <a:xfrm>
            <a:off x="352674" y="893463"/>
            <a:ext cx="9426577" cy="954107"/>
          </a:xfrm>
          <a:prstGeom prst="rect">
            <a:avLst/>
          </a:prstGeom>
          <a:noFill/>
        </p:spPr>
        <p:txBody>
          <a:bodyPr wrap="square">
            <a:spAutoFit/>
          </a:bodyPr>
          <a:lstStyle/>
          <a:p>
            <a:pPr algn="ctr"/>
            <a:r>
              <a:rPr lang="ru-RU" dirty="0" smtClean="0">
                <a:latin typeface="Century" panose="02040604050505020304" pitchFamily="18" charset="0"/>
                <a:cs typeface="Space Grotesk Light" pitchFamily="2" charset="0"/>
              </a:rPr>
              <a:t>ВИЗНАЧЕННЯ</a:t>
            </a:r>
            <a:r>
              <a:rPr lang="ru-RU" dirty="0" smtClean="0">
                <a:solidFill>
                  <a:srgbClr val="FF0000"/>
                </a:solidFill>
                <a:latin typeface="Century" panose="02040604050505020304" pitchFamily="18" charset="0"/>
                <a:cs typeface="Space Grotesk Light" pitchFamily="2" charset="0"/>
              </a:rPr>
              <a:t> </a:t>
            </a:r>
            <a:r>
              <a:rPr lang="ru-RU" dirty="0" smtClean="0">
                <a:latin typeface="Century" panose="02040604050505020304" pitchFamily="18" charset="0"/>
                <a:cs typeface="Space Grotesk Light" pitchFamily="2" charset="0"/>
              </a:rPr>
              <a:t>ФІЗИЧНОЇ ТА ПСИХОЛОГІЧНОЇ ГОТОВНОСТІ ПЕДАГОГІВ НА ПОЧАТКУ НОВОГО НАВЧАЛЬНОГО РОКУ В УМОВАХ ВОЄННОГО СТАНУ</a:t>
            </a:r>
            <a:r>
              <a:rPr lang="uk-UA" dirty="0" smtClean="0">
                <a:solidFill>
                  <a:schemeClr val="tx1"/>
                </a:solidFill>
                <a:latin typeface="Century" panose="02040604050505020304" pitchFamily="18" charset="0"/>
                <a:cs typeface="Space Grotesk Light" pitchFamily="2" charset="0"/>
              </a:rPr>
              <a:t> </a:t>
            </a:r>
          </a:p>
          <a:p>
            <a:pPr algn="ctr"/>
            <a:r>
              <a:rPr lang="uk-UA" sz="2000" b="1" dirty="0" smtClean="0">
                <a:solidFill>
                  <a:schemeClr val="tx1"/>
                </a:solidFill>
                <a:latin typeface="Century" panose="02040604050505020304" pitchFamily="18" charset="0"/>
                <a:cs typeface="Space Grotesk Light" pitchFamily="2" charset="0"/>
              </a:rPr>
              <a:t>з </a:t>
            </a:r>
            <a:r>
              <a:rPr lang="uk-UA" sz="2000" b="1" dirty="0" smtClean="0">
                <a:latin typeface="Century" panose="02040604050505020304" pitchFamily="18" charset="0"/>
                <a:cs typeface="Space Grotesk Light" pitchFamily="2" charset="0"/>
              </a:rPr>
              <a:t>21</a:t>
            </a:r>
            <a:r>
              <a:rPr lang="uk-UA" sz="2000" b="1" dirty="0" smtClean="0">
                <a:solidFill>
                  <a:schemeClr val="tx1"/>
                </a:solidFill>
                <a:latin typeface="Century" panose="02040604050505020304" pitchFamily="18" charset="0"/>
                <a:cs typeface="Space Grotesk Light" pitchFamily="2" charset="0"/>
              </a:rPr>
              <a:t> </a:t>
            </a:r>
            <a:r>
              <a:rPr lang="uk-UA" sz="2000" b="1" dirty="0">
                <a:solidFill>
                  <a:schemeClr val="tx1"/>
                </a:solidFill>
                <a:latin typeface="Century" panose="02040604050505020304" pitchFamily="18" charset="0"/>
                <a:cs typeface="Space Grotesk Light" pitchFamily="2" charset="0"/>
              </a:rPr>
              <a:t>по </a:t>
            </a:r>
            <a:r>
              <a:rPr lang="uk-UA" sz="2000" b="1" dirty="0" smtClean="0">
                <a:solidFill>
                  <a:schemeClr val="tx1"/>
                </a:solidFill>
                <a:latin typeface="Century" panose="02040604050505020304" pitchFamily="18" charset="0"/>
                <a:cs typeface="Space Grotesk Light" pitchFamily="2" charset="0"/>
              </a:rPr>
              <a:t>25 вересня </a:t>
            </a:r>
            <a:r>
              <a:rPr lang="uk-UA" sz="2000" b="1" dirty="0">
                <a:solidFill>
                  <a:schemeClr val="tx1"/>
                </a:solidFill>
                <a:latin typeface="Century" panose="02040604050505020304" pitchFamily="18" charset="0"/>
                <a:cs typeface="Space Grotesk Light" pitchFamily="2" charset="0"/>
              </a:rPr>
              <a:t>2022 року</a:t>
            </a:r>
            <a:r>
              <a:rPr lang="uk-UA" dirty="0">
                <a:solidFill>
                  <a:schemeClr val="tx1"/>
                </a:solidFill>
                <a:latin typeface="Century" panose="02040604050505020304" pitchFamily="18" charset="0"/>
                <a:cs typeface="Space Grotesk Light" pitchFamily="2" charset="0"/>
              </a:rPr>
              <a:t>.</a:t>
            </a:r>
          </a:p>
        </p:txBody>
      </p:sp>
      <p:graphicFrame>
        <p:nvGraphicFramePr>
          <p:cNvPr id="3" name="Схема 2"/>
          <p:cNvGraphicFramePr/>
          <p:nvPr>
            <p:extLst>
              <p:ext uri="{D42A27DB-BD31-4B8C-83A1-F6EECF244321}">
                <p14:modId xmlns:p14="http://schemas.microsoft.com/office/powerpoint/2010/main" val="900483447"/>
              </p:ext>
            </p:extLst>
          </p:nvPr>
        </p:nvGraphicFramePr>
        <p:xfrm>
          <a:off x="980742" y="2317045"/>
          <a:ext cx="8474579" cy="4402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Рисунок 5">
            <a:extLst>
              <a:ext uri="{FF2B5EF4-FFF2-40B4-BE49-F238E27FC236}">
                <a16:creationId xmlns:a16="http://schemas.microsoft.com/office/drawing/2014/main" xmlns="" id="{216CB302-CA55-E903-9493-89826C51495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13759" t="12311" r="11244" b="44467"/>
          <a:stretch/>
        </p:blipFill>
        <p:spPr>
          <a:xfrm>
            <a:off x="63375" y="81573"/>
            <a:ext cx="1343420" cy="513375"/>
          </a:xfrm>
          <a:prstGeom prst="rect">
            <a:avLst/>
          </a:prstGeom>
        </p:spPr>
      </p:pic>
    </p:spTree>
    <p:extLst>
      <p:ext uri="{BB962C8B-B14F-4D97-AF65-F5344CB8AC3E}">
        <p14:creationId xmlns:p14="http://schemas.microsoft.com/office/powerpoint/2010/main" val="317836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
            <a:ext cx="9906000" cy="6176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1551892" y="131119"/>
            <a:ext cx="7714636" cy="400110"/>
          </a:xfrm>
          <a:prstGeom prst="rect">
            <a:avLst/>
          </a:prstGeom>
        </p:spPr>
        <p:txBody>
          <a:bodyPr wrap="square">
            <a:spAutoFit/>
          </a:bodyPr>
          <a:lstStyle/>
          <a:p>
            <a:pPr algn="ctr"/>
            <a:r>
              <a:rPr lang="uk-UA" sz="2000" b="1" dirty="0">
                <a:latin typeface="Times New Roman" panose="02020603050405020304" pitchFamily="18" charset="0"/>
                <a:cs typeface="Times New Roman" panose="02020603050405020304" pitchFamily="18" charset="0"/>
              </a:rPr>
              <a:t>ХАРАКТЕРИСТИКА ІНСТРУМЕНТАРІЮ ДОСЛІДЖЕННЯ</a:t>
            </a:r>
          </a:p>
        </p:txBody>
      </p:sp>
      <p:pic>
        <p:nvPicPr>
          <p:cNvPr id="6" name="Рисунок 5">
            <a:extLst>
              <a:ext uri="{FF2B5EF4-FFF2-40B4-BE49-F238E27FC236}">
                <a16:creationId xmlns:a16="http://schemas.microsoft.com/office/drawing/2014/main" xmlns="" id="{216CB302-CA55-E903-9493-89826C51495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759" t="12311" r="11244" b="44467"/>
          <a:stretch/>
        </p:blipFill>
        <p:spPr>
          <a:xfrm>
            <a:off x="104236" y="27517"/>
            <a:ext cx="1343420" cy="513375"/>
          </a:xfrm>
          <a:prstGeom prst="rect">
            <a:avLst/>
          </a:prstGeom>
        </p:spPr>
      </p:pic>
      <p:sp>
        <p:nvSpPr>
          <p:cNvPr id="7" name="Прямоугольник 6"/>
          <p:cNvSpPr/>
          <p:nvPr/>
        </p:nvSpPr>
        <p:spPr>
          <a:xfrm>
            <a:off x="5347366" y="655959"/>
            <a:ext cx="4049123" cy="96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2000" dirty="0">
                <a:solidFill>
                  <a:schemeClr val="tx1"/>
                </a:solidFill>
                <a:latin typeface="Century" panose="02040604050505020304" pitchFamily="18" charset="0"/>
                <a:cs typeface="Times New Roman" panose="02020603050405020304" pitchFamily="18" charset="0"/>
              </a:rPr>
              <a:t>Анкета </a:t>
            </a:r>
            <a:r>
              <a:rPr lang="uk-UA" sz="2000" dirty="0" smtClean="0">
                <a:solidFill>
                  <a:schemeClr val="tx1"/>
                </a:solidFill>
                <a:latin typeface="Century" panose="02040604050505020304" pitchFamily="18" charset="0"/>
                <a:cs typeface="Times New Roman" panose="02020603050405020304" pitchFamily="18" charset="0"/>
              </a:rPr>
              <a:t>для</a:t>
            </a:r>
            <a:r>
              <a:rPr lang="uk-UA" sz="2000" dirty="0" smtClean="0">
                <a:solidFill>
                  <a:srgbClr val="FF0000"/>
                </a:solidFill>
                <a:latin typeface="Century" panose="02040604050505020304" pitchFamily="18" charset="0"/>
                <a:cs typeface="Times New Roman" panose="02020603050405020304" pitchFamily="18" charset="0"/>
              </a:rPr>
              <a:t> </a:t>
            </a:r>
            <a:r>
              <a:rPr lang="uk-UA" sz="2000" dirty="0" smtClean="0">
                <a:solidFill>
                  <a:schemeClr val="tx1"/>
                </a:solidFill>
                <a:latin typeface="Century" panose="02040604050505020304" pitchFamily="18" charset="0"/>
                <a:cs typeface="Times New Roman" panose="02020603050405020304" pitchFamily="18" charset="0"/>
              </a:rPr>
              <a:t>учителів</a:t>
            </a:r>
            <a:r>
              <a:rPr lang="uk-UA" sz="2000" dirty="0" smtClean="0">
                <a:solidFill>
                  <a:srgbClr val="FF0000"/>
                </a:solidFill>
                <a:latin typeface="Century" panose="02040604050505020304" pitchFamily="18" charset="0"/>
                <a:cs typeface="Times New Roman" panose="02020603050405020304" pitchFamily="18" charset="0"/>
              </a:rPr>
              <a:t> </a:t>
            </a:r>
            <a:r>
              <a:rPr lang="uk-UA" sz="2000" dirty="0">
                <a:solidFill>
                  <a:schemeClr val="tx1"/>
                </a:solidFill>
                <a:latin typeface="Century" panose="02040604050505020304" pitchFamily="18" charset="0"/>
                <a:cs typeface="Times New Roman" panose="02020603050405020304" pitchFamily="18" charset="0"/>
              </a:rPr>
              <a:t>складалася з </a:t>
            </a:r>
            <a:r>
              <a:rPr lang="uk-UA" sz="2000" b="1" dirty="0" smtClean="0">
                <a:solidFill>
                  <a:schemeClr val="tx1"/>
                </a:solidFill>
                <a:latin typeface="Century" panose="02040604050505020304" pitchFamily="18" charset="0"/>
                <a:cs typeface="Times New Roman" panose="02020603050405020304" pitchFamily="18" charset="0"/>
              </a:rPr>
              <a:t>шести змістових </a:t>
            </a:r>
            <a:r>
              <a:rPr lang="uk-UA" sz="2000" b="1" dirty="0">
                <a:solidFill>
                  <a:schemeClr val="tx1"/>
                </a:solidFill>
                <a:latin typeface="Century" panose="02040604050505020304" pitchFamily="18" charset="0"/>
                <a:cs typeface="Times New Roman" panose="02020603050405020304" pitchFamily="18" charset="0"/>
              </a:rPr>
              <a:t>блоків</a:t>
            </a:r>
            <a:r>
              <a:rPr lang="uk-UA" sz="2000" dirty="0">
                <a:solidFill>
                  <a:schemeClr val="tx1"/>
                </a:solidFill>
                <a:latin typeface="Century" panose="02040604050505020304" pitchFamily="18" charset="0"/>
                <a:cs typeface="Times New Roman" panose="02020603050405020304" pitchFamily="18" charset="0"/>
              </a:rPr>
              <a:t>:</a:t>
            </a:r>
          </a:p>
          <a:p>
            <a:pPr algn="just"/>
            <a:endParaRPr lang="uk-UA" sz="2000" dirty="0">
              <a:solidFill>
                <a:schemeClr val="tx1"/>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235363" y="1063745"/>
            <a:ext cx="4998453" cy="3995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2000" dirty="0">
                <a:solidFill>
                  <a:schemeClr val="tx1"/>
                </a:solidFill>
                <a:latin typeface="Century" panose="02040604050505020304" pitchFamily="18" charset="0"/>
                <a:cs typeface="Times New Roman" panose="02020603050405020304" pitchFamily="18" charset="0"/>
              </a:rPr>
              <a:t>Онлайн-анкета на сайті КНП «ОСВІТНЯ АГЕНЦІЯ МІСТА КИЄВА»:</a:t>
            </a:r>
          </a:p>
          <a:p>
            <a:pPr algn="just"/>
            <a:endParaRPr lang="uk-UA" sz="2000" dirty="0">
              <a:solidFill>
                <a:schemeClr val="tx1"/>
              </a:solidFill>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5409208" y="1961744"/>
            <a:ext cx="4198673" cy="543735"/>
          </a:xfrm>
          <a:prstGeom prst="rect">
            <a:avLst/>
          </a:pr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600" dirty="0" smtClean="0">
                <a:solidFill>
                  <a:schemeClr val="tx1"/>
                </a:solidFill>
              </a:rPr>
              <a:t>1.</a:t>
            </a:r>
            <a:r>
              <a:rPr lang="ru-RU" sz="1600" dirty="0" smtClean="0">
                <a:solidFill>
                  <a:schemeClr val="tx1"/>
                </a:solidFill>
              </a:rPr>
              <a:t> </a:t>
            </a:r>
            <a:r>
              <a:rPr lang="uk-UA" sz="1600" dirty="0" smtClean="0">
                <a:solidFill>
                  <a:schemeClr val="tx1"/>
                </a:solidFill>
                <a:latin typeface="Century" panose="02040604050505020304" pitchFamily="18" charset="0"/>
              </a:rPr>
              <a:t>Стан здоров’я педагогів</a:t>
            </a:r>
            <a:r>
              <a:rPr lang="ru-RU" sz="1600" dirty="0" smtClean="0">
                <a:solidFill>
                  <a:schemeClr val="tx1"/>
                </a:solidFill>
                <a:latin typeface="Century" panose="02040604050505020304" pitchFamily="18" charset="0"/>
              </a:rPr>
              <a:t>.</a:t>
            </a:r>
            <a:r>
              <a:rPr lang="uk-UA" sz="1600" dirty="0" smtClean="0">
                <a:solidFill>
                  <a:schemeClr val="tx1"/>
                </a:solidFill>
                <a:latin typeface="Century" panose="02040604050505020304" pitchFamily="18" charset="0"/>
              </a:rPr>
              <a:t> </a:t>
            </a:r>
            <a:endParaRPr lang="ru-RU" sz="1600" dirty="0">
              <a:solidFill>
                <a:schemeClr val="tx1"/>
              </a:solidFill>
              <a:latin typeface="Century" panose="02040604050505020304" pitchFamily="18" charset="0"/>
            </a:endParaRPr>
          </a:p>
        </p:txBody>
      </p:sp>
      <p:sp>
        <p:nvSpPr>
          <p:cNvPr id="14" name="Стрелка вниз 13"/>
          <p:cNvSpPr/>
          <p:nvPr/>
        </p:nvSpPr>
        <p:spPr>
          <a:xfrm>
            <a:off x="1800363" y="1498221"/>
            <a:ext cx="1106129" cy="452454"/>
          </a:xfrm>
          <a:prstGeom prst="downArrow">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a:off x="6774426" y="1498221"/>
            <a:ext cx="1106129" cy="452454"/>
          </a:xfrm>
          <a:prstGeom prst="downArrow">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5409209" y="3080779"/>
            <a:ext cx="4198673" cy="511274"/>
          </a:xfrm>
          <a:prstGeom prst="rect">
            <a:avLst/>
          </a:pr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600" dirty="0" smtClean="0">
                <a:solidFill>
                  <a:schemeClr val="tx1"/>
                </a:solidFill>
                <a:latin typeface="Century" panose="02040604050505020304" pitchFamily="18" charset="0"/>
              </a:rPr>
              <a:t>3. Психоемоційний стан учителів з початку нового навчального року</a:t>
            </a:r>
            <a:r>
              <a:rPr lang="ru-RU" sz="1600" dirty="0" smtClean="0">
                <a:solidFill>
                  <a:schemeClr val="tx1"/>
                </a:solidFill>
                <a:latin typeface="Century" panose="02040604050505020304" pitchFamily="18" charset="0"/>
              </a:rPr>
              <a:t>.</a:t>
            </a:r>
          </a:p>
        </p:txBody>
      </p:sp>
      <p:sp>
        <p:nvSpPr>
          <p:cNvPr id="17" name="Прямоугольник 16"/>
          <p:cNvSpPr/>
          <p:nvPr/>
        </p:nvSpPr>
        <p:spPr>
          <a:xfrm>
            <a:off x="5409209" y="3666543"/>
            <a:ext cx="4198673" cy="537816"/>
          </a:xfrm>
          <a:prstGeom prst="rect">
            <a:avLst/>
          </a:pr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600" dirty="0" smtClean="0">
                <a:solidFill>
                  <a:schemeClr val="tx1"/>
                </a:solidFill>
                <a:latin typeface="Century" panose="02040604050505020304" pitchFamily="18" charset="0"/>
              </a:rPr>
              <a:t>4. Задоволеність педагогів основними складовими власного життя</a:t>
            </a:r>
            <a:r>
              <a:rPr lang="ru-RU" sz="1600" dirty="0" smtClean="0">
                <a:solidFill>
                  <a:schemeClr val="tx1"/>
                </a:solidFill>
                <a:latin typeface="Century" panose="02040604050505020304" pitchFamily="18" charset="0"/>
              </a:rPr>
              <a:t>.</a:t>
            </a:r>
            <a:endParaRPr lang="ru-RU" sz="1600" dirty="0">
              <a:solidFill>
                <a:schemeClr val="tx1"/>
              </a:solidFill>
              <a:latin typeface="Century" panose="02040604050505020304" pitchFamily="18" charset="0"/>
            </a:endParaRPr>
          </a:p>
        </p:txBody>
      </p:sp>
      <p:sp>
        <p:nvSpPr>
          <p:cNvPr id="19" name="Прямоугольник 18"/>
          <p:cNvSpPr/>
          <p:nvPr/>
        </p:nvSpPr>
        <p:spPr>
          <a:xfrm>
            <a:off x="5409208" y="4931325"/>
            <a:ext cx="4198673" cy="693314"/>
          </a:xfrm>
          <a:prstGeom prst="rect">
            <a:avLst/>
          </a:pr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600" dirty="0" smtClean="0">
                <a:solidFill>
                  <a:schemeClr val="tx1"/>
                </a:solidFill>
                <a:latin typeface="Century" panose="02040604050505020304" pitchFamily="18" charset="0"/>
              </a:rPr>
              <a:t>6. Соціально-демографічні дані респондентів.</a:t>
            </a:r>
          </a:p>
        </p:txBody>
      </p:sp>
      <p:grpSp>
        <p:nvGrpSpPr>
          <p:cNvPr id="9" name="Группа 8"/>
          <p:cNvGrpSpPr/>
          <p:nvPr/>
        </p:nvGrpSpPr>
        <p:grpSpPr>
          <a:xfrm>
            <a:off x="235363" y="2101605"/>
            <a:ext cx="4055567" cy="3965087"/>
            <a:chOff x="191118" y="2303828"/>
            <a:chExt cx="4008310" cy="400831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118" y="2303828"/>
              <a:ext cx="4008310" cy="4008310"/>
            </a:xfrm>
            <a:prstGeom prst="rect">
              <a:avLst/>
            </a:prstGeom>
          </p:spPr>
        </p:pic>
        <p:pic>
          <p:nvPicPr>
            <p:cNvPr id="3" name="Рисунок 2"/>
            <p:cNvPicPr>
              <a:picLocks noChangeAspect="1"/>
            </p:cNvPicPr>
            <p:nvPr/>
          </p:nvPicPr>
          <p:blipFill rotWithShape="1">
            <a:blip r:embed="rId4" cstate="print"/>
            <a:srcRect t="13609" r="8041" b="5948"/>
            <a:stretch/>
          </p:blipFill>
          <p:spPr>
            <a:xfrm>
              <a:off x="1551892" y="2812456"/>
              <a:ext cx="1928727" cy="2659196"/>
            </a:xfrm>
            <a:prstGeom prst="rect">
              <a:avLst/>
            </a:prstGeom>
          </p:spPr>
        </p:pic>
      </p:grpSp>
      <p:sp>
        <p:nvSpPr>
          <p:cNvPr id="18" name="Прямоугольник 17"/>
          <p:cNvSpPr/>
          <p:nvPr/>
        </p:nvSpPr>
        <p:spPr>
          <a:xfrm>
            <a:off x="5409208" y="4290540"/>
            <a:ext cx="4198673" cy="463565"/>
          </a:xfrm>
          <a:prstGeom prst="rect">
            <a:avLst/>
          </a:pr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600" dirty="0" smtClean="0">
                <a:solidFill>
                  <a:schemeClr val="tx1"/>
                </a:solidFill>
                <a:latin typeface="Century" panose="02040604050505020304" pitchFamily="18" charset="0"/>
              </a:rPr>
              <a:t>5. Планування </a:t>
            </a:r>
            <a:r>
              <a:rPr lang="ru-RU" sz="1600" dirty="0" err="1" smtClean="0">
                <a:solidFill>
                  <a:schemeClr val="tx1"/>
                </a:solidFill>
                <a:latin typeface="Century" panose="02040604050505020304" pitchFamily="18" charset="0"/>
              </a:rPr>
              <a:t>вчителями</a:t>
            </a:r>
            <a:r>
              <a:rPr lang="ru-RU" sz="1600" dirty="0" smtClean="0">
                <a:solidFill>
                  <a:schemeClr val="tx1"/>
                </a:solidFill>
                <a:latin typeface="Century" panose="02040604050505020304" pitchFamily="18" charset="0"/>
              </a:rPr>
              <a:t> </a:t>
            </a:r>
            <a:r>
              <a:rPr lang="uk-UA" sz="1600" dirty="0" smtClean="0">
                <a:solidFill>
                  <a:schemeClr val="tx1"/>
                </a:solidFill>
                <a:latin typeface="Century" panose="02040604050505020304" pitchFamily="18" charset="0"/>
              </a:rPr>
              <a:t>відпочинку після закінчення робочого</a:t>
            </a:r>
            <a:r>
              <a:rPr lang="ru-RU" sz="1600" dirty="0" smtClean="0">
                <a:solidFill>
                  <a:schemeClr val="tx1"/>
                </a:solidFill>
                <a:latin typeface="Century" panose="02040604050505020304" pitchFamily="18" charset="0"/>
              </a:rPr>
              <a:t> дня.</a:t>
            </a:r>
            <a:endParaRPr lang="ru-RU" sz="1600" dirty="0">
              <a:solidFill>
                <a:schemeClr val="tx1"/>
              </a:solidFill>
              <a:latin typeface="Century" panose="02040604050505020304" pitchFamily="18" charset="0"/>
            </a:endParaRPr>
          </a:p>
        </p:txBody>
      </p:sp>
      <p:sp>
        <p:nvSpPr>
          <p:cNvPr id="20" name="Прямоугольник 19"/>
          <p:cNvSpPr/>
          <p:nvPr/>
        </p:nvSpPr>
        <p:spPr>
          <a:xfrm>
            <a:off x="5409209" y="2542724"/>
            <a:ext cx="4198673" cy="463565"/>
          </a:xfrm>
          <a:prstGeom prst="rect">
            <a:avLst/>
          </a:pr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600" dirty="0" smtClean="0">
                <a:solidFill>
                  <a:schemeClr val="tx1"/>
                </a:solidFill>
                <a:latin typeface="Century" panose="02040604050505020304" pitchFamily="18" charset="0"/>
              </a:rPr>
              <a:t>2. Психологічна готовність педагогів: </a:t>
            </a:r>
            <a:r>
              <a:rPr lang="uk-UA" sz="1600" dirty="0" err="1" smtClean="0">
                <a:solidFill>
                  <a:schemeClr val="tx1"/>
                </a:solidFill>
                <a:latin typeface="Century" panose="02040604050505020304" pitchFamily="18" charset="0"/>
              </a:rPr>
              <a:t>ціннісно</a:t>
            </a:r>
            <a:r>
              <a:rPr lang="uk-UA" sz="1600" dirty="0" smtClean="0">
                <a:solidFill>
                  <a:schemeClr val="tx1"/>
                </a:solidFill>
                <a:latin typeface="Century" panose="02040604050505020304" pitchFamily="18" charset="0"/>
              </a:rPr>
              <a:t>-мотиваційний </a:t>
            </a:r>
            <a:r>
              <a:rPr lang="ru-RU" sz="1600" dirty="0" smtClean="0">
                <a:solidFill>
                  <a:schemeClr val="tx1"/>
                </a:solidFill>
                <a:latin typeface="Century" panose="02040604050505020304" pitchFamily="18" charset="0"/>
              </a:rPr>
              <a:t>аспект.</a:t>
            </a:r>
            <a:endParaRPr lang="uk-UA" sz="1600" dirty="0">
              <a:solidFill>
                <a:schemeClr val="tx1"/>
              </a:solidFill>
              <a:latin typeface="Century" panose="02040604050505020304" pitchFamily="18" charset="0"/>
            </a:endParaRPr>
          </a:p>
        </p:txBody>
      </p:sp>
    </p:spTree>
    <p:extLst>
      <p:ext uri="{BB962C8B-B14F-4D97-AF65-F5344CB8AC3E}">
        <p14:creationId xmlns:p14="http://schemas.microsoft.com/office/powerpoint/2010/main" val="3398023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104533" y="265920"/>
            <a:ext cx="3569788" cy="400110"/>
          </a:xfrm>
          <a:prstGeom prst="rect">
            <a:avLst/>
          </a:prstGeom>
        </p:spPr>
        <p:txBody>
          <a:bodyPr wrap="square">
            <a:spAutoFit/>
          </a:bodyPr>
          <a:lstStyle/>
          <a:p>
            <a:pPr algn="ctr"/>
            <a:r>
              <a:rPr lang="uk-UA" sz="2000" b="1" dirty="0" smtClean="0">
                <a:latin typeface="Century" panose="02040604050505020304" pitchFamily="18" charset="0"/>
                <a:cs typeface="Times New Roman" panose="02020603050405020304" pitchFamily="18" charset="0"/>
              </a:rPr>
              <a:t>СТАТЬ  УЧИТЕЛІВ</a:t>
            </a:r>
            <a:r>
              <a:rPr lang="uk-UA" sz="2000" b="1" dirty="0">
                <a:latin typeface="Century" panose="02040604050505020304" pitchFamily="18" charset="0"/>
                <a:cs typeface="Times New Roman" panose="02020603050405020304" pitchFamily="18" charset="0"/>
              </a:rPr>
              <a:t> </a:t>
            </a:r>
            <a:r>
              <a:rPr lang="uk-UA" sz="2000" b="1" dirty="0" smtClean="0">
                <a:latin typeface="Century" panose="02040604050505020304" pitchFamily="18" charset="0"/>
                <a:cs typeface="Times New Roman" panose="02020603050405020304" pitchFamily="18" charset="0"/>
              </a:rPr>
              <a:t>(%)</a:t>
            </a:r>
            <a:endParaRPr lang="uk-UA" sz="2000" b="1" dirty="0">
              <a:latin typeface="Century" panose="02040604050505020304" pitchFamily="18" charset="0"/>
              <a:cs typeface="Times New Roman" panose="02020603050405020304" pitchFamily="18" charset="0"/>
            </a:endParaRPr>
          </a:p>
        </p:txBody>
      </p:sp>
      <p:sp>
        <p:nvSpPr>
          <p:cNvPr id="10" name="Прямоугольник 9"/>
          <p:cNvSpPr/>
          <p:nvPr/>
        </p:nvSpPr>
        <p:spPr>
          <a:xfrm>
            <a:off x="5871146" y="265920"/>
            <a:ext cx="2807787" cy="400110"/>
          </a:xfrm>
          <a:prstGeom prst="rect">
            <a:avLst/>
          </a:prstGeom>
        </p:spPr>
        <p:txBody>
          <a:bodyPr wrap="square">
            <a:spAutoFit/>
          </a:bodyPr>
          <a:lstStyle/>
          <a:p>
            <a:pPr algn="ctr"/>
            <a:r>
              <a:rPr lang="uk-UA" sz="2000" b="1" dirty="0" smtClean="0">
                <a:latin typeface="Century" panose="02040604050505020304" pitchFamily="18" charset="0"/>
                <a:cs typeface="Times New Roman" panose="02020603050405020304" pitchFamily="18" charset="0"/>
              </a:rPr>
              <a:t>ВІК  УЧИТЕЛІВ</a:t>
            </a:r>
            <a:r>
              <a:rPr lang="uk-UA" sz="2000" b="1" dirty="0">
                <a:latin typeface="Century" panose="02040604050505020304" pitchFamily="18" charset="0"/>
                <a:cs typeface="Times New Roman" panose="02020603050405020304" pitchFamily="18" charset="0"/>
              </a:rPr>
              <a:t> </a:t>
            </a:r>
            <a:r>
              <a:rPr lang="uk-UA" sz="2000" b="1" dirty="0" smtClean="0">
                <a:latin typeface="Century" panose="02040604050505020304" pitchFamily="18" charset="0"/>
                <a:cs typeface="Times New Roman" panose="02020603050405020304" pitchFamily="18" charset="0"/>
              </a:rPr>
              <a:t>(%)</a:t>
            </a:r>
            <a:endParaRPr lang="uk-UA" sz="2000" b="1" dirty="0">
              <a:latin typeface="Century" panose="02040604050505020304" pitchFamily="18" charset="0"/>
              <a:cs typeface="Times New Roman" panose="02020603050405020304" pitchFamily="18" charset="0"/>
            </a:endParaRPr>
          </a:p>
        </p:txBody>
      </p:sp>
      <p:pic>
        <p:nvPicPr>
          <p:cNvPr id="11" name="Рисунок 10">
            <a:extLst>
              <a:ext uri="{FF2B5EF4-FFF2-40B4-BE49-F238E27FC236}">
                <a16:creationId xmlns:a16="http://schemas.microsoft.com/office/drawing/2014/main" xmlns="" id="{216CB302-CA55-E903-9493-89826C51495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759" t="12311" r="11244" b="44467"/>
          <a:stretch/>
        </p:blipFill>
        <p:spPr>
          <a:xfrm>
            <a:off x="-32079" y="9233"/>
            <a:ext cx="1343420" cy="513375"/>
          </a:xfrm>
          <a:prstGeom prst="rect">
            <a:avLst/>
          </a:prstGeom>
        </p:spPr>
      </p:pic>
      <p:sp>
        <p:nvSpPr>
          <p:cNvPr id="69" name="Прямоугольник 68"/>
          <p:cNvSpPr/>
          <p:nvPr/>
        </p:nvSpPr>
        <p:spPr>
          <a:xfrm>
            <a:off x="412955" y="5126333"/>
            <a:ext cx="9116066" cy="13109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600" dirty="0" smtClean="0">
                <a:solidFill>
                  <a:schemeClr val="tx1"/>
                </a:solidFill>
                <a:latin typeface="Century" panose="02040604050505020304" pitchFamily="18" charset="0"/>
                <a:cs typeface="Times New Roman" panose="02020603050405020304" pitchFamily="18" charset="0"/>
              </a:rPr>
              <a:t>Більшість респондентів − </a:t>
            </a:r>
            <a:r>
              <a:rPr lang="uk-UA" sz="1600" dirty="0">
                <a:solidFill>
                  <a:schemeClr val="tx1"/>
                </a:solidFill>
                <a:latin typeface="Century" panose="02040604050505020304" pitchFamily="18" charset="0"/>
                <a:cs typeface="Times New Roman" panose="02020603050405020304" pitchFamily="18" charset="0"/>
              </a:rPr>
              <a:t>особи жіночої </a:t>
            </a:r>
            <a:r>
              <a:rPr lang="uk-UA" sz="1600" dirty="0" smtClean="0">
                <a:solidFill>
                  <a:schemeClr val="tx1"/>
                </a:solidFill>
                <a:latin typeface="Century" panose="02040604050505020304" pitchFamily="18" charset="0"/>
                <a:cs typeface="Times New Roman" panose="02020603050405020304" pitchFamily="18" charset="0"/>
              </a:rPr>
              <a:t>статі (93,3%). </a:t>
            </a:r>
            <a:endParaRPr lang="uk-UA" sz="1600" dirty="0">
              <a:solidFill>
                <a:schemeClr val="tx1"/>
              </a:solidFill>
              <a:latin typeface="Century" panose="02040604050505020304" pitchFamily="18" charset="0"/>
              <a:cs typeface="Times New Roman" panose="02020603050405020304" pitchFamily="18" charset="0"/>
            </a:endParaRPr>
          </a:p>
          <a:p>
            <a:pPr algn="just"/>
            <a:r>
              <a:rPr lang="en-US" sz="1600" dirty="0" smtClean="0">
                <a:solidFill>
                  <a:schemeClr val="tx1"/>
                </a:solidFill>
                <a:latin typeface="Century" panose="02040604050505020304" pitchFamily="18" charset="0"/>
                <a:cs typeface="Times New Roman" panose="02020603050405020304" pitchFamily="18" charset="0"/>
              </a:rPr>
              <a:t>C</a:t>
            </a:r>
            <a:r>
              <a:rPr lang="uk-UA" sz="1600" dirty="0">
                <a:solidFill>
                  <a:schemeClr val="tx1"/>
                </a:solidFill>
                <a:latin typeface="Century" panose="02040604050505020304" pitchFamily="18" charset="0"/>
                <a:cs typeface="Times New Roman" panose="02020603050405020304" pitchFamily="18" charset="0"/>
              </a:rPr>
              <a:t>ередній вік опитаних </a:t>
            </a:r>
            <a:r>
              <a:rPr lang="uk-UA" sz="1600" dirty="0" smtClean="0">
                <a:solidFill>
                  <a:schemeClr val="tx1"/>
                </a:solidFill>
                <a:latin typeface="Century" panose="02040604050505020304" pitchFamily="18" charset="0"/>
                <a:cs typeface="Times New Roman" panose="02020603050405020304" pitchFamily="18" charset="0"/>
              </a:rPr>
              <a:t>учителів </a:t>
            </a:r>
            <a:r>
              <a:rPr lang="uk-UA" sz="1600" dirty="0">
                <a:solidFill>
                  <a:schemeClr val="tx1"/>
                </a:solidFill>
                <a:latin typeface="Century" panose="02040604050505020304" pitchFamily="18" charset="0"/>
                <a:cs typeface="Times New Roman" panose="02020603050405020304" pitchFamily="18" charset="0"/>
              </a:rPr>
              <a:t>становить </a:t>
            </a:r>
            <a:r>
              <a:rPr lang="uk-UA" sz="1600" dirty="0" smtClean="0">
                <a:solidFill>
                  <a:schemeClr val="tx1"/>
                </a:solidFill>
                <a:latin typeface="Century" panose="02040604050505020304" pitchFamily="18" charset="0"/>
                <a:cs typeface="Times New Roman" panose="02020603050405020304" pitchFamily="18" charset="0"/>
              </a:rPr>
              <a:t>40 </a:t>
            </a:r>
            <a:r>
              <a:rPr lang="uk-UA" sz="1600" dirty="0">
                <a:solidFill>
                  <a:schemeClr val="tx1"/>
                </a:solidFill>
                <a:latin typeface="Century" panose="02040604050505020304" pitchFamily="18" charset="0"/>
                <a:cs typeface="Times New Roman" panose="02020603050405020304" pitchFamily="18" charset="0"/>
              </a:rPr>
              <a:t>─ </a:t>
            </a:r>
            <a:r>
              <a:rPr lang="uk-UA" sz="1600" dirty="0" smtClean="0">
                <a:solidFill>
                  <a:schemeClr val="tx1"/>
                </a:solidFill>
                <a:latin typeface="Century" panose="02040604050505020304" pitchFamily="18" charset="0"/>
                <a:cs typeface="Times New Roman" panose="02020603050405020304" pitchFamily="18" charset="0"/>
              </a:rPr>
              <a:t>49 </a:t>
            </a:r>
            <a:r>
              <a:rPr lang="uk-UA" sz="1600" dirty="0">
                <a:solidFill>
                  <a:schemeClr val="tx1"/>
                </a:solidFill>
                <a:latin typeface="Century" panose="02040604050505020304" pitchFamily="18" charset="0"/>
                <a:cs typeface="Times New Roman" panose="02020603050405020304" pitchFamily="18" charset="0"/>
              </a:rPr>
              <a:t>років</a:t>
            </a:r>
            <a:r>
              <a:rPr lang="uk-UA" sz="1600" dirty="0" smtClean="0">
                <a:solidFill>
                  <a:schemeClr val="tx1"/>
                </a:solidFill>
                <a:latin typeface="Century" panose="02040604050505020304" pitchFamily="18" charset="0"/>
                <a:cs typeface="Times New Roman" panose="02020603050405020304" pitchFamily="18" charset="0"/>
              </a:rPr>
              <a:t>.</a:t>
            </a:r>
            <a:endParaRPr lang="uk-UA" sz="1600" dirty="0">
              <a:solidFill>
                <a:schemeClr val="tx1"/>
              </a:solidFill>
              <a:latin typeface="Century" panose="02040604050505020304" pitchFamily="18" charset="0"/>
              <a:cs typeface="Times New Roman" panose="02020603050405020304" pitchFamily="18" charset="0"/>
            </a:endParaRPr>
          </a:p>
        </p:txBody>
      </p:sp>
      <p:graphicFrame>
        <p:nvGraphicFramePr>
          <p:cNvPr id="12" name="Диаграмма 11"/>
          <p:cNvGraphicFramePr>
            <a:graphicFrameLocks/>
          </p:cNvGraphicFramePr>
          <p:nvPr>
            <p:extLst>
              <p:ext uri="{D42A27DB-BD31-4B8C-83A1-F6EECF244321}">
                <p14:modId xmlns:p14="http://schemas.microsoft.com/office/powerpoint/2010/main" val="656237870"/>
              </p:ext>
            </p:extLst>
          </p:nvPr>
        </p:nvGraphicFramePr>
        <p:xfrm>
          <a:off x="-140567" y="1058754"/>
          <a:ext cx="5017033" cy="35314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Диаграмма 12"/>
          <p:cNvGraphicFramePr>
            <a:graphicFrameLocks/>
          </p:cNvGraphicFramePr>
          <p:nvPr>
            <p:extLst>
              <p:ext uri="{D42A27DB-BD31-4B8C-83A1-F6EECF244321}">
                <p14:modId xmlns:p14="http://schemas.microsoft.com/office/powerpoint/2010/main" val="1029669393"/>
              </p:ext>
            </p:extLst>
          </p:nvPr>
        </p:nvGraphicFramePr>
        <p:xfrm>
          <a:off x="4970988" y="913816"/>
          <a:ext cx="4762693" cy="382130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20901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Группа 6"/>
          <p:cNvGrpSpPr/>
          <p:nvPr/>
        </p:nvGrpSpPr>
        <p:grpSpPr>
          <a:xfrm>
            <a:off x="985541" y="63270"/>
            <a:ext cx="4594182" cy="935301"/>
            <a:chOff x="-125421" y="692728"/>
            <a:chExt cx="4594182" cy="935301"/>
          </a:xfrm>
        </p:grpSpPr>
        <p:sp>
          <p:nvSpPr>
            <p:cNvPr id="4" name="Прямоугольник 3"/>
            <p:cNvSpPr/>
            <p:nvPr/>
          </p:nvSpPr>
          <p:spPr>
            <a:xfrm>
              <a:off x="0" y="692728"/>
              <a:ext cx="4468761" cy="740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25421" y="981698"/>
              <a:ext cx="4438981" cy="646331"/>
            </a:xfrm>
            <a:prstGeom prst="rect">
              <a:avLst/>
            </a:prstGeom>
          </p:spPr>
          <p:txBody>
            <a:bodyPr wrap="square">
              <a:spAutoFit/>
            </a:bodyPr>
            <a:lstStyle/>
            <a:p>
              <a:pPr algn="ctr"/>
              <a:r>
                <a:rPr lang="uk-UA" b="1" dirty="0" smtClean="0">
                  <a:latin typeface="Century" panose="02040604050505020304" pitchFamily="18" charset="0"/>
                  <a:cs typeface="Times New Roman" panose="02020603050405020304" pitchFamily="18" charset="0"/>
                </a:rPr>
                <a:t>КВАЛІФІКАЦІЙНА КАТЕГОРІЯ ВЧИТЕЛІВ (%)</a:t>
              </a:r>
              <a:endParaRPr lang="uk-UA" b="1" dirty="0">
                <a:latin typeface="Century" panose="02040604050505020304" pitchFamily="18" charset="0"/>
                <a:cs typeface="Times New Roman" panose="02020603050405020304" pitchFamily="18" charset="0"/>
              </a:endParaRPr>
            </a:p>
          </p:txBody>
        </p:sp>
      </p:grpSp>
      <p:grpSp>
        <p:nvGrpSpPr>
          <p:cNvPr id="8" name="Группа 7"/>
          <p:cNvGrpSpPr/>
          <p:nvPr/>
        </p:nvGrpSpPr>
        <p:grpSpPr>
          <a:xfrm>
            <a:off x="5549943" y="104862"/>
            <a:ext cx="4265066" cy="893709"/>
            <a:chOff x="-39429" y="692728"/>
            <a:chExt cx="4265066" cy="893709"/>
          </a:xfrm>
        </p:grpSpPr>
        <p:sp>
          <p:nvSpPr>
            <p:cNvPr id="9" name="Прямоугольник 8"/>
            <p:cNvSpPr/>
            <p:nvPr/>
          </p:nvSpPr>
          <p:spPr>
            <a:xfrm>
              <a:off x="20315" y="692728"/>
              <a:ext cx="4205322" cy="740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39429" y="940106"/>
              <a:ext cx="4126997" cy="646331"/>
            </a:xfrm>
            <a:prstGeom prst="rect">
              <a:avLst/>
            </a:prstGeom>
          </p:spPr>
          <p:txBody>
            <a:bodyPr wrap="square">
              <a:spAutoFit/>
            </a:bodyPr>
            <a:lstStyle/>
            <a:p>
              <a:pPr algn="ctr"/>
              <a:r>
                <a:rPr lang="uk-UA" b="1" dirty="0" smtClean="0">
                  <a:latin typeface="Century" panose="02040604050505020304" pitchFamily="18" charset="0"/>
                  <a:cs typeface="Times New Roman" panose="02020603050405020304" pitchFamily="18" charset="0"/>
                </a:rPr>
                <a:t>НАЯВНІСТЬ ПЕДАГІЧНОГО ЗВАННЯ</a:t>
              </a:r>
              <a:r>
                <a:rPr lang="uk-UA" b="1" dirty="0">
                  <a:latin typeface="Century" panose="02040604050505020304" pitchFamily="18" charset="0"/>
                  <a:cs typeface="Times New Roman" panose="02020603050405020304" pitchFamily="18" charset="0"/>
                </a:rPr>
                <a:t> </a:t>
              </a:r>
              <a:r>
                <a:rPr lang="uk-UA" b="1" dirty="0" smtClean="0">
                  <a:latin typeface="Century" panose="02040604050505020304" pitchFamily="18" charset="0"/>
                  <a:cs typeface="Times New Roman" panose="02020603050405020304" pitchFamily="18" charset="0"/>
                </a:rPr>
                <a:t>(%)</a:t>
              </a:r>
              <a:endParaRPr lang="uk-UA" b="1" dirty="0">
                <a:latin typeface="Century" panose="02040604050505020304" pitchFamily="18" charset="0"/>
                <a:cs typeface="Times New Roman" panose="02020603050405020304" pitchFamily="18" charset="0"/>
              </a:endParaRPr>
            </a:p>
          </p:txBody>
        </p:sp>
      </p:grpSp>
      <p:pic>
        <p:nvPicPr>
          <p:cNvPr id="11" name="Рисунок 10">
            <a:extLst>
              <a:ext uri="{FF2B5EF4-FFF2-40B4-BE49-F238E27FC236}">
                <a16:creationId xmlns:a16="http://schemas.microsoft.com/office/drawing/2014/main" xmlns="" id="{216CB302-CA55-E903-9493-89826C51495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759" t="12311" r="11244" b="44467"/>
          <a:stretch/>
        </p:blipFill>
        <p:spPr>
          <a:xfrm>
            <a:off x="-32079" y="9233"/>
            <a:ext cx="1343420" cy="513375"/>
          </a:xfrm>
          <a:prstGeom prst="rect">
            <a:avLst/>
          </a:prstGeom>
        </p:spPr>
      </p:pic>
      <p:sp>
        <p:nvSpPr>
          <p:cNvPr id="69" name="Прямоугольник 68"/>
          <p:cNvSpPr/>
          <p:nvPr/>
        </p:nvSpPr>
        <p:spPr>
          <a:xfrm>
            <a:off x="369277" y="5718391"/>
            <a:ext cx="9376604" cy="851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600" dirty="0" smtClean="0">
                <a:solidFill>
                  <a:schemeClr val="tx1"/>
                </a:solidFill>
                <a:latin typeface="Century" panose="02040604050505020304" pitchFamily="18" charset="0"/>
                <a:cs typeface="Times New Roman" panose="02020603050405020304" pitchFamily="18" charset="0"/>
              </a:rPr>
              <a:t>Серед опитаних переважають вчителі, котрі мають вищу категорію (59,2%). </a:t>
            </a:r>
          </a:p>
          <a:p>
            <a:pPr algn="just"/>
            <a:r>
              <a:rPr lang="uk-UA" sz="1600" dirty="0" smtClean="0">
                <a:solidFill>
                  <a:schemeClr val="tx1"/>
                </a:solidFill>
                <a:latin typeface="Century" panose="02040604050505020304" pitchFamily="18" charset="0"/>
                <a:cs typeface="Times New Roman" panose="02020603050405020304" pitchFamily="18" charset="0"/>
              </a:rPr>
              <a:t>Більше половини респондентів не мають педагогічного звання (52,3%).</a:t>
            </a:r>
            <a:endParaRPr lang="uk-UA" sz="2000" dirty="0">
              <a:solidFill>
                <a:schemeClr val="tx1"/>
              </a:solidFill>
              <a:latin typeface="Century" panose="02040604050505020304" pitchFamily="18" charset="0"/>
              <a:cs typeface="Times New Roman" panose="02020603050405020304" pitchFamily="18" charset="0"/>
            </a:endParaRPr>
          </a:p>
          <a:p>
            <a:pPr algn="just"/>
            <a:endParaRPr lang="uk-UA" dirty="0">
              <a:solidFill>
                <a:schemeClr val="tx1"/>
              </a:solidFill>
              <a:latin typeface="Century" panose="02040604050505020304" pitchFamily="18" charset="0"/>
              <a:cs typeface="Times New Roman" panose="02020603050405020304" pitchFamily="18" charset="0"/>
            </a:endParaRPr>
          </a:p>
        </p:txBody>
      </p:sp>
      <p:graphicFrame>
        <p:nvGraphicFramePr>
          <p:cNvPr id="12" name="Диаграмма 11"/>
          <p:cNvGraphicFramePr>
            <a:graphicFrameLocks/>
          </p:cNvGraphicFramePr>
          <p:nvPr>
            <p:extLst>
              <p:ext uri="{D42A27DB-BD31-4B8C-83A1-F6EECF244321}">
                <p14:modId xmlns:p14="http://schemas.microsoft.com/office/powerpoint/2010/main" val="797173559"/>
              </p:ext>
            </p:extLst>
          </p:nvPr>
        </p:nvGraphicFramePr>
        <p:xfrm>
          <a:off x="5579723" y="1393547"/>
          <a:ext cx="4166158" cy="34539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Диаграмма 12"/>
          <p:cNvGraphicFramePr>
            <a:graphicFrameLocks/>
          </p:cNvGraphicFramePr>
          <p:nvPr>
            <p:extLst>
              <p:ext uri="{D42A27DB-BD31-4B8C-83A1-F6EECF244321}">
                <p14:modId xmlns:p14="http://schemas.microsoft.com/office/powerpoint/2010/main" val="206606819"/>
              </p:ext>
            </p:extLst>
          </p:nvPr>
        </p:nvGraphicFramePr>
        <p:xfrm>
          <a:off x="542019" y="1326248"/>
          <a:ext cx="4572000" cy="387005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01616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Группа 6"/>
          <p:cNvGrpSpPr/>
          <p:nvPr/>
        </p:nvGrpSpPr>
        <p:grpSpPr>
          <a:xfrm>
            <a:off x="988470" y="-31623"/>
            <a:ext cx="3805083" cy="740888"/>
            <a:chOff x="-32078" y="692728"/>
            <a:chExt cx="4500839" cy="740888"/>
          </a:xfrm>
        </p:grpSpPr>
        <p:sp>
          <p:nvSpPr>
            <p:cNvPr id="4" name="Прямоугольник 3"/>
            <p:cNvSpPr/>
            <p:nvPr/>
          </p:nvSpPr>
          <p:spPr>
            <a:xfrm>
              <a:off x="0" y="692728"/>
              <a:ext cx="4468761" cy="740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32078" y="878506"/>
              <a:ext cx="4438981" cy="369332"/>
            </a:xfrm>
            <a:prstGeom prst="rect">
              <a:avLst/>
            </a:prstGeom>
          </p:spPr>
          <p:txBody>
            <a:bodyPr wrap="square">
              <a:spAutoFit/>
            </a:bodyPr>
            <a:lstStyle/>
            <a:p>
              <a:pPr algn="ctr"/>
              <a:r>
                <a:rPr lang="uk-UA" b="1" dirty="0" smtClean="0">
                  <a:latin typeface="Century" panose="02040604050505020304" pitchFamily="18" charset="0"/>
                  <a:cs typeface="Times New Roman" panose="02020603050405020304" pitchFamily="18" charset="0"/>
                </a:rPr>
                <a:t>ПОСАДА ВЧИТЕЛІВ (%)</a:t>
              </a:r>
              <a:endParaRPr lang="uk-UA" b="1" dirty="0">
                <a:latin typeface="Century" panose="02040604050505020304" pitchFamily="18" charset="0"/>
                <a:cs typeface="Times New Roman" panose="02020603050405020304" pitchFamily="18" charset="0"/>
              </a:endParaRPr>
            </a:p>
          </p:txBody>
        </p:sp>
      </p:grpSp>
      <p:grpSp>
        <p:nvGrpSpPr>
          <p:cNvPr id="8" name="Группа 7"/>
          <p:cNvGrpSpPr/>
          <p:nvPr/>
        </p:nvGrpSpPr>
        <p:grpSpPr>
          <a:xfrm>
            <a:off x="4470681" y="142098"/>
            <a:ext cx="5575003" cy="745268"/>
            <a:chOff x="-1349366" y="688348"/>
            <a:chExt cx="5575003" cy="745268"/>
          </a:xfrm>
        </p:grpSpPr>
        <p:sp>
          <p:nvSpPr>
            <p:cNvPr id="9" name="Прямоугольник 8"/>
            <p:cNvSpPr/>
            <p:nvPr/>
          </p:nvSpPr>
          <p:spPr>
            <a:xfrm>
              <a:off x="20315" y="692728"/>
              <a:ext cx="4205322" cy="740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1349366" y="688348"/>
              <a:ext cx="5523130" cy="646331"/>
            </a:xfrm>
            <a:prstGeom prst="rect">
              <a:avLst/>
            </a:prstGeom>
          </p:spPr>
          <p:txBody>
            <a:bodyPr wrap="square">
              <a:spAutoFit/>
            </a:bodyPr>
            <a:lstStyle/>
            <a:p>
              <a:pPr algn="ctr"/>
              <a:r>
                <a:rPr lang="uk-UA" b="1" dirty="0" smtClean="0">
                  <a:latin typeface="Century" panose="02040604050505020304" pitchFamily="18" charset="0"/>
                  <a:cs typeface="Times New Roman" panose="02020603050405020304" pitchFamily="18" charset="0"/>
                </a:rPr>
                <a:t>ЦИКЛ ПРЕДМЕТІВ, ЯКІ ВИКЛАДАЮТЬ УЧИТЕЛІ</a:t>
              </a:r>
              <a:r>
                <a:rPr lang="uk-UA" b="1" dirty="0">
                  <a:latin typeface="Century" panose="02040604050505020304" pitchFamily="18" charset="0"/>
                  <a:cs typeface="Times New Roman" panose="02020603050405020304" pitchFamily="18" charset="0"/>
                </a:rPr>
                <a:t> </a:t>
              </a:r>
              <a:r>
                <a:rPr lang="uk-UA" b="1" dirty="0" smtClean="0">
                  <a:latin typeface="Century" panose="02040604050505020304" pitchFamily="18" charset="0"/>
                  <a:cs typeface="Times New Roman" panose="02020603050405020304" pitchFamily="18" charset="0"/>
                </a:rPr>
                <a:t>(%)</a:t>
              </a:r>
              <a:endParaRPr lang="uk-UA" b="1" dirty="0">
                <a:latin typeface="Century" panose="02040604050505020304" pitchFamily="18" charset="0"/>
                <a:cs typeface="Times New Roman" panose="02020603050405020304" pitchFamily="18" charset="0"/>
              </a:endParaRPr>
            </a:p>
          </p:txBody>
        </p:sp>
      </p:grpSp>
      <p:pic>
        <p:nvPicPr>
          <p:cNvPr id="11" name="Рисунок 10">
            <a:extLst>
              <a:ext uri="{FF2B5EF4-FFF2-40B4-BE49-F238E27FC236}">
                <a16:creationId xmlns:a16="http://schemas.microsoft.com/office/drawing/2014/main" xmlns="" id="{216CB302-CA55-E903-9493-89826C51495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759" t="12311" r="11244" b="44467"/>
          <a:stretch/>
        </p:blipFill>
        <p:spPr>
          <a:xfrm>
            <a:off x="0" y="0"/>
            <a:ext cx="1343420" cy="513375"/>
          </a:xfrm>
          <a:prstGeom prst="rect">
            <a:avLst/>
          </a:prstGeom>
        </p:spPr>
      </p:pic>
      <p:sp>
        <p:nvSpPr>
          <p:cNvPr id="69" name="Прямоугольник 68"/>
          <p:cNvSpPr/>
          <p:nvPr/>
        </p:nvSpPr>
        <p:spPr>
          <a:xfrm>
            <a:off x="639631" y="5636232"/>
            <a:ext cx="8860339" cy="851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600" dirty="0" smtClean="0">
                <a:solidFill>
                  <a:schemeClr val="tx1"/>
                </a:solidFill>
                <a:latin typeface="Century" panose="02040604050505020304" pitchFamily="18" charset="0"/>
                <a:cs typeface="Times New Roman" panose="02020603050405020304" pitchFamily="18" charset="0"/>
              </a:rPr>
              <a:t>Переважна більшість опитаних учителів викладає навчальні </a:t>
            </a:r>
            <a:r>
              <a:rPr lang="uk-UA" sz="1600" dirty="0">
                <a:solidFill>
                  <a:schemeClr val="tx1"/>
                </a:solidFill>
                <a:latin typeface="Century" panose="02040604050505020304" pitchFamily="18" charset="0"/>
                <a:cs typeface="Times New Roman" panose="02020603050405020304" pitchFamily="18" charset="0"/>
              </a:rPr>
              <a:t>предмети </a:t>
            </a:r>
            <a:r>
              <a:rPr lang="uk-UA" sz="1600" dirty="0" smtClean="0">
                <a:solidFill>
                  <a:schemeClr val="tx1"/>
                </a:solidFill>
                <a:latin typeface="Century" panose="02040604050505020304" pitchFamily="18" charset="0"/>
                <a:cs typeface="Times New Roman" panose="02020603050405020304" pitchFamily="18" charset="0"/>
              </a:rPr>
              <a:t>філологічного </a:t>
            </a:r>
            <a:r>
              <a:rPr lang="uk-UA" sz="1600" dirty="0">
                <a:solidFill>
                  <a:schemeClr val="tx1"/>
                </a:solidFill>
                <a:latin typeface="Century" panose="02040604050505020304" pitchFamily="18" charset="0"/>
                <a:cs typeface="Times New Roman" panose="02020603050405020304" pitchFamily="18" charset="0"/>
              </a:rPr>
              <a:t>та природничо-математичного </a:t>
            </a:r>
            <a:r>
              <a:rPr lang="uk-UA" sz="1600" dirty="0" smtClean="0">
                <a:solidFill>
                  <a:schemeClr val="tx1"/>
                </a:solidFill>
                <a:latin typeface="Century" panose="02040604050505020304" pitchFamily="18" charset="0"/>
                <a:cs typeface="Times New Roman" panose="02020603050405020304" pitchFamily="18" charset="0"/>
              </a:rPr>
              <a:t>циклів у 5 − 11 класах.</a:t>
            </a:r>
            <a:endParaRPr lang="uk-UA" dirty="0">
              <a:solidFill>
                <a:schemeClr val="tx1"/>
              </a:solidFill>
              <a:latin typeface="Century" panose="02040604050505020304" pitchFamily="18" charset="0"/>
              <a:cs typeface="Times New Roman" panose="02020603050405020304" pitchFamily="18" charset="0"/>
            </a:endParaRPr>
          </a:p>
        </p:txBody>
      </p:sp>
      <p:graphicFrame>
        <p:nvGraphicFramePr>
          <p:cNvPr id="12" name="Диаграмма 11"/>
          <p:cNvGraphicFramePr>
            <a:graphicFrameLocks/>
          </p:cNvGraphicFramePr>
          <p:nvPr>
            <p:extLst>
              <p:ext uri="{D42A27DB-BD31-4B8C-83A1-F6EECF244321}">
                <p14:modId xmlns:p14="http://schemas.microsoft.com/office/powerpoint/2010/main" val="3512771026"/>
              </p:ext>
            </p:extLst>
          </p:nvPr>
        </p:nvGraphicFramePr>
        <p:xfrm>
          <a:off x="251473" y="1085395"/>
          <a:ext cx="4354496" cy="38834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Диаграмма 12"/>
          <p:cNvGraphicFramePr>
            <a:graphicFrameLocks/>
          </p:cNvGraphicFramePr>
          <p:nvPr>
            <p:extLst>
              <p:ext uri="{D42A27DB-BD31-4B8C-83A1-F6EECF244321}">
                <p14:modId xmlns:p14="http://schemas.microsoft.com/office/powerpoint/2010/main" val="1242754767"/>
              </p:ext>
            </p:extLst>
          </p:nvPr>
        </p:nvGraphicFramePr>
        <p:xfrm>
          <a:off x="4470681" y="951076"/>
          <a:ext cx="5029290" cy="43641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63733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042059"/>
            <a:ext cx="9906000" cy="2983343"/>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350018" y="2502181"/>
            <a:ext cx="8873905" cy="17976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4000" b="1" dirty="0" smtClean="0">
                <a:solidFill>
                  <a:schemeClr val="tx1"/>
                </a:solidFill>
                <a:latin typeface="Century" panose="02040604050505020304" pitchFamily="18" charset="0"/>
                <a:cs typeface="Times New Roman" panose="02020603050405020304" pitchFamily="18" charset="0"/>
              </a:rPr>
              <a:t>2. Резюме дослідження </a:t>
            </a:r>
            <a:endParaRPr lang="uk-UA" sz="4000" b="1" dirty="0">
              <a:solidFill>
                <a:schemeClr val="tx1"/>
              </a:solidFill>
              <a:latin typeface="Century" panose="02040604050505020304" pitchFamily="18" charset="0"/>
              <a:cs typeface="Times New Roman" panose="02020603050405020304" pitchFamily="18" charset="0"/>
            </a:endParaRPr>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16473" t="9377" r="11751" b="11619"/>
          <a:stretch/>
        </p:blipFill>
        <p:spPr>
          <a:xfrm>
            <a:off x="7885308" y="0"/>
            <a:ext cx="1656899" cy="1209368"/>
          </a:xfrm>
          <a:prstGeom prst="rect">
            <a:avLst/>
          </a:prstGeom>
        </p:spPr>
      </p:pic>
    </p:spTree>
    <p:extLst>
      <p:ext uri="{BB962C8B-B14F-4D97-AF65-F5344CB8AC3E}">
        <p14:creationId xmlns:p14="http://schemas.microsoft.com/office/powerpoint/2010/main" val="1068599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5267</TotalTime>
  <Words>3559</Words>
  <Application>Microsoft Office PowerPoint</Application>
  <PresentationFormat>Лист A4 (210x297 мм)</PresentationFormat>
  <Paragraphs>316</Paragraphs>
  <Slides>36</Slides>
  <Notes>14</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36</vt:i4>
      </vt:variant>
    </vt:vector>
  </HeadingPairs>
  <TitlesOfParts>
    <vt:vector size="47" baseType="lpstr">
      <vt:lpstr>Arial</vt:lpstr>
      <vt:lpstr>Calibri</vt:lpstr>
      <vt:lpstr>Calibri Light</vt:lpstr>
      <vt:lpstr>Century</vt:lpstr>
      <vt:lpstr>Century Gothic</vt:lpstr>
      <vt:lpstr>Source Sans Pro</vt:lpstr>
      <vt:lpstr>Space Grotesk</vt:lpstr>
      <vt:lpstr>Space Grotesk Light</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Tanya</dc:creator>
  <cp:lastModifiedBy>Ольга Володимирівна Грипась</cp:lastModifiedBy>
  <cp:revision>460</cp:revision>
  <dcterms:created xsi:type="dcterms:W3CDTF">2022-07-20T07:08:52Z</dcterms:created>
  <dcterms:modified xsi:type="dcterms:W3CDTF">2022-10-12T13:14:12Z</dcterms:modified>
</cp:coreProperties>
</file>